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3"/>
  </p:notesMasterIdLst>
  <p:handoutMasterIdLst>
    <p:handoutMasterId r:id="rId34"/>
  </p:handoutMasterIdLst>
  <p:sldIdLst>
    <p:sldId id="547" r:id="rId2"/>
    <p:sldId id="550" r:id="rId3"/>
    <p:sldId id="583" r:id="rId4"/>
    <p:sldId id="600" r:id="rId5"/>
    <p:sldId id="626" r:id="rId6"/>
    <p:sldId id="601" r:id="rId7"/>
    <p:sldId id="617" r:id="rId8"/>
    <p:sldId id="621" r:id="rId9"/>
    <p:sldId id="618" r:id="rId10"/>
    <p:sldId id="624" r:id="rId11"/>
    <p:sldId id="623" r:id="rId12"/>
    <p:sldId id="630" r:id="rId13"/>
    <p:sldId id="628" r:id="rId14"/>
    <p:sldId id="627" r:id="rId15"/>
    <p:sldId id="625" r:id="rId16"/>
    <p:sldId id="606" r:id="rId17"/>
    <p:sldId id="619" r:id="rId18"/>
    <p:sldId id="607" r:id="rId19"/>
    <p:sldId id="631" r:id="rId20"/>
    <p:sldId id="608" r:id="rId21"/>
    <p:sldId id="620" r:id="rId22"/>
    <p:sldId id="609" r:id="rId23"/>
    <p:sldId id="612" r:id="rId24"/>
    <p:sldId id="613" r:id="rId25"/>
    <p:sldId id="614" r:id="rId26"/>
    <p:sldId id="615" r:id="rId27"/>
    <p:sldId id="562" r:id="rId28"/>
    <p:sldId id="554" r:id="rId29"/>
    <p:sldId id="616" r:id="rId30"/>
    <p:sldId id="552" r:id="rId31"/>
    <p:sldId id="553" r:id="rId3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BD7B7BD-0228-49AB-A366-7838400FAC90}">
          <p14:sldIdLst>
            <p14:sldId id="547"/>
            <p14:sldId id="550"/>
            <p14:sldId id="583"/>
            <p14:sldId id="600"/>
            <p14:sldId id="626"/>
            <p14:sldId id="601"/>
            <p14:sldId id="617"/>
            <p14:sldId id="621"/>
            <p14:sldId id="618"/>
            <p14:sldId id="624"/>
            <p14:sldId id="623"/>
            <p14:sldId id="630"/>
            <p14:sldId id="628"/>
            <p14:sldId id="627"/>
            <p14:sldId id="625"/>
            <p14:sldId id="606"/>
            <p14:sldId id="619"/>
            <p14:sldId id="607"/>
            <p14:sldId id="631"/>
            <p14:sldId id="608"/>
            <p14:sldId id="620"/>
            <p14:sldId id="609"/>
            <p14:sldId id="612"/>
            <p14:sldId id="613"/>
            <p14:sldId id="614"/>
            <p14:sldId id="615"/>
            <p14:sldId id="562"/>
            <p14:sldId id="554"/>
            <p14:sldId id="616"/>
            <p14:sldId id="552"/>
          </p14:sldIdLst>
        </p14:section>
        <p14:section name="Untitled Section" id="{F4BF9635-23C0-477B-9A0C-F010299B506A}">
          <p14:sldIdLst>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2" autoAdjust="0"/>
    <p:restoredTop sz="94660"/>
  </p:normalViewPr>
  <p:slideViewPr>
    <p:cSldViewPr>
      <p:cViewPr varScale="1">
        <p:scale>
          <a:sx n="109" d="100"/>
          <a:sy n="109" d="100"/>
        </p:scale>
        <p:origin x="990"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2"/>
    </p:cViewPr>
  </p:sorter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9/10/2024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5940152" y="5576753"/>
            <a:ext cx="3024336"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smtClean="0">
                <a:solidFill>
                  <a:srgbClr val="FFFFFF"/>
                </a:solidFill>
                <a:latin typeface="Georgia" panose="02040502050405020303" pitchFamily="18" charset="0"/>
                <a:ea typeface="ＭＳ Ｐゴシック" charset="-128"/>
                <a:cs typeface="Arial" pitchFamily="34" charset="0"/>
              </a:rPr>
              <a:t>P.Eng</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298587" y="5634955"/>
            <a:ext cx="1151257"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Arithmetic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wmf"/><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9.wmf"/><Relationship Id="rId3" Type="http://schemas.openxmlformats.org/officeDocument/2006/relationships/slideLayout" Target="../slideLayouts/slideLayout2.xml"/><Relationship Id="rId7" Type="http://schemas.openxmlformats.org/officeDocument/2006/relationships/image" Target="../media/image16.wmf"/><Relationship Id="rId12" Type="http://schemas.openxmlformats.org/officeDocument/2006/relationships/oleObject" Target="../embeddings/oleObject9.bin"/><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7.wmf"/><Relationship Id="rId1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Arithmetic operators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a:t>
            </a:r>
            <a:endParaRPr lang="en-CA" dirty="0"/>
          </a:p>
        </p:txBody>
      </p:sp>
      <p:sp>
        <p:nvSpPr>
          <p:cNvPr id="3" name="Content Placeholder 2"/>
          <p:cNvSpPr>
            <a:spLocks noGrp="1"/>
          </p:cNvSpPr>
          <p:nvPr>
            <p:ph idx="1"/>
          </p:nvPr>
        </p:nvSpPr>
        <p:spPr/>
        <p:txBody>
          <a:bodyPr/>
          <a:lstStyle/>
          <a:p>
            <a:r>
              <a:rPr lang="en-US" dirty="0" smtClean="0"/>
              <a:t>Arithmetic expressions can be used to initialize a local variable:</a:t>
            </a:r>
          </a:p>
          <a:p>
            <a:pPr marL="800100" lvl="2"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800100" lvl="2" indent="0">
              <a:buNone/>
            </a:pP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 Function declarations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Function definitions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x{};</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a value of x: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x;</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double </a:t>
            </a:r>
            <a:r>
              <a:rPr lang="en-US" sz="1400" b="1" dirty="0" smtClean="0">
                <a:solidFill>
                  <a:srgbClr val="FF0000"/>
                </a:solidFill>
                <a:latin typeface="Consolas" panose="020B0609020204030204" pitchFamily="49" charset="0"/>
              </a:rPr>
              <a:t>y</a:t>
            </a:r>
            <a:r>
              <a:rPr lang="en-US" sz="1400" dirty="0" smtClean="0">
                <a:latin typeface="Consolas" panose="020B0609020204030204" pitchFamily="49" charset="0"/>
              </a:rPr>
              <a:t>{ x*x - 2.0*x + 1.0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 2"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"x  - 2x + 1 = " &lt;&lt; </a:t>
            </a:r>
            <a:r>
              <a:rPr lang="en-US" sz="1400" b="1" dirty="0" smtClean="0">
                <a:solidFill>
                  <a:srgbClr val="FF0000"/>
                </a:solidFill>
                <a:latin typeface="Consolas" panose="020B0609020204030204" pitchFamily="49" charset="0"/>
              </a:rPr>
              <a:t>y</a:t>
            </a: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smtClean="0">
              <a:latin typeface="Consolas" panose="020B0609020204030204" pitchFamily="49" charset="0"/>
            </a:endParaRP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return 0;</a:t>
            </a:r>
          </a:p>
          <a:p>
            <a:pPr marL="800100" lvl="2" indent="0">
              <a:buNone/>
            </a:pPr>
            <a:r>
              <a:rPr lang="en-US" sz="1400" dirty="0" smtClean="0">
                <a:latin typeface="Consolas" panose="020B0609020204030204" pitchFamily="49" charset="0"/>
              </a:rPr>
              <a:t>}</a:t>
            </a:r>
            <a:endParaRPr lang="en-CA" sz="1400" dirty="0">
              <a:latin typeface="Consolas" panose="020B0609020204030204" pitchFamily="49" charset="0"/>
            </a:endParaRPr>
          </a:p>
          <a:p>
            <a:endParaRPr lang="en-CA" sz="1800" dirty="0" smtClean="0"/>
          </a:p>
        </p:txBody>
      </p:sp>
      <p:sp>
        <p:nvSpPr>
          <p:cNvPr id="4" name="TextBox 3"/>
          <p:cNvSpPr txBox="1"/>
          <p:nvPr/>
        </p:nvSpPr>
        <p:spPr>
          <a:xfrm>
            <a:off x="5508104" y="2388373"/>
            <a:ext cx="896399" cy="338554"/>
          </a:xfrm>
          <a:prstGeom prst="rect">
            <a:avLst/>
          </a:prstGeom>
          <a:noFill/>
        </p:spPr>
        <p:txBody>
          <a:bodyPr wrap="none" rtlCol="0">
            <a:spAutoFit/>
          </a:bodyPr>
          <a:lstStyle/>
          <a:p>
            <a:r>
              <a:rPr lang="en-US" sz="1600" dirty="0" smtClean="0">
                <a:solidFill>
                  <a:srgbClr val="0070C0"/>
                </a:solidFill>
                <a:latin typeface="Georgia" panose="02040502050405020303" pitchFamily="18" charset="0"/>
              </a:rPr>
              <a:t>Output:</a:t>
            </a:r>
            <a:endParaRPr lang="en-CA" sz="1600" dirty="0">
              <a:solidFill>
                <a:srgbClr val="0070C0"/>
              </a:solidFill>
              <a:latin typeface="Georgia" panose="02040502050405020303" pitchFamily="18" charset="0"/>
            </a:endParaRPr>
          </a:p>
        </p:txBody>
      </p:sp>
      <p:sp>
        <p:nvSpPr>
          <p:cNvPr id="7" name="TextBox 6"/>
          <p:cNvSpPr txBox="1"/>
          <p:nvPr/>
        </p:nvSpPr>
        <p:spPr>
          <a:xfrm>
            <a:off x="5816861" y="2666264"/>
            <a:ext cx="2316660"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Enter a value of x:</a:t>
            </a:r>
          </a:p>
        </p:txBody>
      </p:sp>
      <p:sp>
        <p:nvSpPr>
          <p:cNvPr id="8" name="TextBox 7"/>
          <p:cNvSpPr txBox="1"/>
          <p:nvPr/>
        </p:nvSpPr>
        <p:spPr>
          <a:xfrm>
            <a:off x="7983010" y="2664530"/>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6</a:t>
            </a:r>
            <a:endParaRPr lang="en-CA" sz="1600" dirty="0">
              <a:solidFill>
                <a:srgbClr val="0070C0"/>
              </a:solidFill>
              <a:latin typeface="Consolas" panose="020B0609020204030204" pitchFamily="49" charset="0"/>
            </a:endParaRPr>
          </a:p>
        </p:txBody>
      </p:sp>
      <p:sp>
        <p:nvSpPr>
          <p:cNvPr id="11" name="TextBox 10"/>
          <p:cNvSpPr txBox="1"/>
          <p:nvPr/>
        </p:nvSpPr>
        <p:spPr>
          <a:xfrm>
            <a:off x="8100392" y="2664530"/>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12" name="TextBox 11"/>
          <p:cNvSpPr txBox="1"/>
          <p:nvPr/>
        </p:nvSpPr>
        <p:spPr>
          <a:xfrm>
            <a:off x="8215806" y="2664530"/>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5</a:t>
            </a:r>
            <a:endParaRPr lang="en-CA" sz="1600" dirty="0">
              <a:solidFill>
                <a:srgbClr val="0070C0"/>
              </a:solidFill>
              <a:latin typeface="Consolas" panose="020B0609020204030204" pitchFamily="49" charset="0"/>
            </a:endParaRPr>
          </a:p>
        </p:txBody>
      </p:sp>
      <p:sp>
        <p:nvSpPr>
          <p:cNvPr id="13" name="TextBox 12"/>
          <p:cNvSpPr txBox="1"/>
          <p:nvPr/>
        </p:nvSpPr>
        <p:spPr>
          <a:xfrm>
            <a:off x="8340098" y="2664530"/>
            <a:ext cx="296876" cy="338554"/>
          </a:xfrm>
          <a:prstGeom prst="rect">
            <a:avLst/>
          </a:prstGeom>
          <a:noFill/>
        </p:spPr>
        <p:txBody>
          <a:bodyPr wrap="none" rtlCol="0">
            <a:spAutoFit/>
          </a:bodyPr>
          <a:lstStyle/>
          <a:p>
            <a:r>
              <a:rPr lang="en-US" sz="1600" dirty="0">
                <a:solidFill>
                  <a:srgbClr val="0070C0"/>
                </a:solidFill>
                <a:latin typeface="Consolas" panose="020B0609020204030204" pitchFamily="49" charset="0"/>
              </a:rPr>
              <a:t>2</a:t>
            </a:r>
            <a:endParaRPr lang="en-CA" sz="1600" dirty="0">
              <a:solidFill>
                <a:srgbClr val="0070C0"/>
              </a:solidFill>
              <a:latin typeface="Consolas" panose="020B0609020204030204" pitchFamily="49" charset="0"/>
            </a:endParaRPr>
          </a:p>
        </p:txBody>
      </p:sp>
      <p:sp>
        <p:nvSpPr>
          <p:cNvPr id="15" name="TextBox 14"/>
          <p:cNvSpPr txBox="1"/>
          <p:nvPr/>
        </p:nvSpPr>
        <p:spPr>
          <a:xfrm>
            <a:off x="5822770" y="2946430"/>
            <a:ext cx="2653290" cy="584775"/>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 2</a:t>
            </a:r>
          </a:p>
          <a:p>
            <a:r>
              <a:rPr lang="en-US" sz="1600" dirty="0" smtClean="0">
                <a:solidFill>
                  <a:srgbClr val="0070C0"/>
                </a:solidFill>
                <a:latin typeface="Consolas" panose="020B0609020204030204" pitchFamily="49" charset="0"/>
              </a:rPr>
              <a:t>x  - 2x + 1 = 30.4704 </a:t>
            </a:r>
          </a:p>
        </p:txBody>
      </p:sp>
      <p:sp>
        <p:nvSpPr>
          <p:cNvPr id="5" name="Rounded Rectangle 4"/>
          <p:cNvSpPr/>
          <p:nvPr/>
        </p:nvSpPr>
        <p:spPr>
          <a:xfrm>
            <a:off x="1619672" y="4725144"/>
            <a:ext cx="324036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947631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3" grpId="0"/>
      <p:bldP spid="15"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US" dirty="0" smtClean="0"/>
              <a:t>Another example of initialization:</a:t>
            </a:r>
          </a:p>
          <a:p>
            <a:pPr marL="800100" lvl="2" indent="0">
              <a:buNone/>
            </a:pPr>
            <a:r>
              <a:rPr lang="en-US" sz="1400" dirty="0" smtClean="0">
                <a:solidFill>
                  <a:srgbClr val="0070C0"/>
                </a:solidFill>
                <a:latin typeface="Consolas" panose="020B0609020204030204" pitchFamily="49" charset="0"/>
              </a:rPr>
              <a:t>// Function definitions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radius{};</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the radius of a sphere: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radius;</a:t>
            </a:r>
          </a:p>
          <a:p>
            <a:pPr marL="800100" lvl="2" indent="0">
              <a:buNone/>
            </a:pPr>
            <a:endParaRPr lang="en-US" sz="1400" dirty="0" smtClean="0">
              <a:latin typeface="Consolas" panose="020B0609020204030204" pitchFamily="49" charset="0"/>
            </a:endParaRPr>
          </a:p>
          <a:p>
            <a:pPr marL="800100" lvl="2" indent="0">
              <a:buNone/>
            </a:pPr>
            <a:r>
              <a:rPr lang="en-US" sz="1400" b="1" dirty="0">
                <a:solidFill>
                  <a:srgbClr val="7030A0"/>
                </a:solidFill>
                <a:latin typeface="Consolas" panose="020B0609020204030204" pitchFamily="49" charset="0"/>
              </a:rPr>
              <a:t>    double </a:t>
            </a:r>
            <a:r>
              <a:rPr lang="en-US" sz="1400" b="1" dirty="0" smtClean="0">
                <a:solidFill>
                  <a:srgbClr val="7030A0"/>
                </a:solidFill>
                <a:latin typeface="Consolas" panose="020B0609020204030204" pitchFamily="49" charset="0"/>
              </a:rPr>
              <a:t>pi{3.1415926535897932}; </a:t>
            </a:r>
            <a:r>
              <a:rPr lang="en-US" sz="1400" dirty="0" smtClean="0">
                <a:solidFill>
                  <a:srgbClr val="0070C0"/>
                </a:solidFill>
                <a:latin typeface="Consolas" panose="020B0609020204030204" pitchFamily="49" charset="0"/>
              </a:rPr>
              <a:t>// 17 digits of precision</a:t>
            </a:r>
          </a:p>
          <a:p>
            <a:pPr marL="800100" lvl="2" indent="0">
              <a:buNone/>
            </a:pPr>
            <a:r>
              <a:rPr lang="en-US" sz="1400" b="1" dirty="0" smtClean="0">
                <a:solidFill>
                  <a:srgbClr val="FF0000"/>
                </a:solidFill>
                <a:latin typeface="Consolas" panose="020B0609020204030204" pitchFamily="49" charset="0"/>
              </a:rPr>
              <a:t>    double volume{ 4.0/3.0*</a:t>
            </a:r>
            <a:r>
              <a:rPr lang="en-US" sz="1400" b="1" dirty="0" smtClean="0">
                <a:solidFill>
                  <a:srgbClr val="7030A0"/>
                </a:solidFill>
                <a:latin typeface="Consolas" panose="020B0609020204030204" pitchFamily="49" charset="0"/>
              </a:rPr>
              <a:t>pi</a:t>
            </a:r>
            <a:r>
              <a:rPr lang="en-US" sz="1400" b="1" dirty="0" smtClean="0">
                <a:solidFill>
                  <a:srgbClr val="FF0000"/>
                </a:solidFill>
                <a:latin typeface="Consolas" panose="020B0609020204030204" pitchFamily="49" charset="0"/>
              </a:rPr>
              <a:t>*radius*radius*radius };</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"The volume of the sphere is " &lt;&lt; </a:t>
            </a:r>
            <a:r>
              <a:rPr lang="en-US" sz="1400" b="1" dirty="0" smtClean="0">
                <a:solidFill>
                  <a:srgbClr val="FF0000"/>
                </a:solidFill>
                <a:latin typeface="Consolas" panose="020B0609020204030204" pitchFamily="49" charset="0"/>
              </a:rPr>
              <a:t>volume</a:t>
            </a: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smtClean="0">
              <a:latin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rPr>
              <a:t>    double area{ 4.0*</a:t>
            </a:r>
            <a:r>
              <a:rPr lang="en-US" sz="1400" b="1" dirty="0" smtClean="0">
                <a:solidFill>
                  <a:srgbClr val="7030A0"/>
                </a:solidFill>
                <a:latin typeface="Consolas" panose="020B0609020204030204" pitchFamily="49" charset="0"/>
              </a:rPr>
              <a:t>pi</a:t>
            </a:r>
            <a:r>
              <a:rPr lang="en-US" sz="1400" b="1" dirty="0" smtClean="0">
                <a:solidFill>
                  <a:srgbClr val="FF0000"/>
                </a:solidFill>
                <a:latin typeface="Consolas" panose="020B0609020204030204" pitchFamily="49" charset="0"/>
              </a:rPr>
              <a:t>*radius*radius };</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"The surface area is "&lt;&lt; </a:t>
            </a:r>
            <a:r>
              <a:rPr lang="en-US" sz="1400" b="1" dirty="0" smtClean="0">
                <a:solidFill>
                  <a:srgbClr val="FF0000"/>
                </a:solidFill>
                <a:latin typeface="Consolas" panose="020B0609020204030204" pitchFamily="49" charset="0"/>
              </a:rPr>
              <a:t>area</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return 0;</a:t>
            </a:r>
          </a:p>
          <a:p>
            <a:pPr marL="800100" lvl="2" indent="0">
              <a:buNone/>
            </a:pPr>
            <a:r>
              <a:rPr lang="en-US" sz="1400" dirty="0" smtClean="0">
                <a:latin typeface="Consolas" panose="020B0609020204030204" pitchFamily="49" charset="0"/>
              </a:rPr>
              <a:t>}</a:t>
            </a:r>
            <a:endParaRPr lang="en-CA" sz="1400" dirty="0">
              <a:latin typeface="Consolas" panose="020B0609020204030204" pitchFamily="49" charset="0"/>
            </a:endParaRPr>
          </a:p>
          <a:p>
            <a:endParaRPr lang="en-CA" sz="1600" dirty="0" smtClean="0"/>
          </a:p>
        </p:txBody>
      </p:sp>
      <p:sp>
        <p:nvSpPr>
          <p:cNvPr id="24" name="TextBox 23"/>
          <p:cNvSpPr txBox="1"/>
          <p:nvPr/>
        </p:nvSpPr>
        <p:spPr>
          <a:xfrm>
            <a:off x="3131840" y="5157192"/>
            <a:ext cx="896399" cy="338554"/>
          </a:xfrm>
          <a:prstGeom prst="rect">
            <a:avLst/>
          </a:prstGeom>
          <a:noFill/>
        </p:spPr>
        <p:txBody>
          <a:bodyPr wrap="none" rtlCol="0">
            <a:spAutoFit/>
          </a:bodyPr>
          <a:lstStyle/>
          <a:p>
            <a:r>
              <a:rPr lang="en-US" sz="1600" dirty="0" smtClean="0">
                <a:solidFill>
                  <a:srgbClr val="0070C0"/>
                </a:solidFill>
                <a:latin typeface="Georgia" panose="02040502050405020303" pitchFamily="18" charset="0"/>
              </a:rPr>
              <a:t>Output:</a:t>
            </a:r>
            <a:endParaRPr lang="en-CA" sz="1600" dirty="0">
              <a:solidFill>
                <a:srgbClr val="0070C0"/>
              </a:solidFill>
              <a:latin typeface="Georgia" panose="02040502050405020303" pitchFamily="18" charset="0"/>
            </a:endParaRPr>
          </a:p>
        </p:txBody>
      </p:sp>
      <p:sp>
        <p:nvSpPr>
          <p:cNvPr id="25" name="TextBox 24"/>
          <p:cNvSpPr txBox="1"/>
          <p:nvPr/>
        </p:nvSpPr>
        <p:spPr>
          <a:xfrm>
            <a:off x="3440597" y="5435083"/>
            <a:ext cx="3214341"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Enter a radius of a sphere:</a:t>
            </a:r>
          </a:p>
        </p:txBody>
      </p:sp>
      <p:sp>
        <p:nvSpPr>
          <p:cNvPr id="26" name="TextBox 25"/>
          <p:cNvSpPr txBox="1"/>
          <p:nvPr/>
        </p:nvSpPr>
        <p:spPr>
          <a:xfrm>
            <a:off x="6570468" y="5433349"/>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1</a:t>
            </a:r>
            <a:endParaRPr lang="en-CA" sz="1600" dirty="0">
              <a:solidFill>
                <a:srgbClr val="0070C0"/>
              </a:solidFill>
              <a:latin typeface="Consolas" panose="020B0609020204030204" pitchFamily="49" charset="0"/>
            </a:endParaRPr>
          </a:p>
        </p:txBody>
      </p:sp>
      <p:sp>
        <p:nvSpPr>
          <p:cNvPr id="27" name="TextBox 26"/>
          <p:cNvSpPr txBox="1"/>
          <p:nvPr/>
        </p:nvSpPr>
        <p:spPr>
          <a:xfrm>
            <a:off x="6687850" y="5433349"/>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28" name="TextBox 27"/>
          <p:cNvSpPr txBox="1"/>
          <p:nvPr/>
        </p:nvSpPr>
        <p:spPr>
          <a:xfrm>
            <a:off x="6803264" y="5433349"/>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5</a:t>
            </a:r>
            <a:endParaRPr lang="en-CA" sz="1600" dirty="0">
              <a:solidFill>
                <a:srgbClr val="0070C0"/>
              </a:solidFill>
              <a:latin typeface="Consolas" panose="020B0609020204030204" pitchFamily="49" charset="0"/>
            </a:endParaRPr>
          </a:p>
        </p:txBody>
      </p:sp>
      <p:sp>
        <p:nvSpPr>
          <p:cNvPr id="30" name="TextBox 29"/>
          <p:cNvSpPr txBox="1"/>
          <p:nvPr/>
        </p:nvSpPr>
        <p:spPr>
          <a:xfrm>
            <a:off x="3446506" y="5715249"/>
            <a:ext cx="4112023" cy="584775"/>
          </a:xfrm>
          <a:prstGeom prst="rect">
            <a:avLst/>
          </a:prstGeom>
          <a:noFill/>
        </p:spPr>
        <p:txBody>
          <a:bodyPr wrap="none" rtlCol="0">
            <a:spAutoFit/>
          </a:bodyPr>
          <a:lstStyle/>
          <a:p>
            <a:r>
              <a:rPr lang="en-CA" sz="1600" dirty="0">
                <a:solidFill>
                  <a:srgbClr val="0070C0"/>
                </a:solidFill>
                <a:latin typeface="Consolas" panose="020B0609020204030204" pitchFamily="49" charset="0"/>
              </a:rPr>
              <a:t>The volume of the sphere is 14.1372</a:t>
            </a:r>
          </a:p>
          <a:p>
            <a:r>
              <a:rPr lang="en-CA" sz="1600" dirty="0">
                <a:solidFill>
                  <a:srgbClr val="0070C0"/>
                </a:solidFill>
                <a:latin typeface="Consolas" panose="020B0609020204030204" pitchFamily="49" charset="0"/>
              </a:rPr>
              <a:t>The surface area </a:t>
            </a:r>
            <a:r>
              <a:rPr lang="en-CA" sz="1600" dirty="0" smtClean="0">
                <a:solidFill>
                  <a:srgbClr val="0070C0"/>
                </a:solidFill>
                <a:latin typeface="Consolas" panose="020B0609020204030204" pitchFamily="49" charset="0"/>
              </a:rPr>
              <a:t>is 28.2743</a:t>
            </a:r>
            <a:endParaRPr lang="en-CA" sz="1600"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599254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US" dirty="0" smtClean="0"/>
              <a:t>This also works, but is less pleasing…</a:t>
            </a:r>
          </a:p>
          <a:p>
            <a:pPr marL="800100" lvl="2" indent="0">
              <a:buNone/>
            </a:pPr>
            <a:r>
              <a:rPr lang="en-US" sz="1400" dirty="0" smtClean="0">
                <a:solidFill>
                  <a:srgbClr val="0070C0"/>
                </a:solidFill>
                <a:latin typeface="Consolas" panose="020B0609020204030204" pitchFamily="49" charset="0"/>
              </a:rPr>
              <a:t>// Function definitions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radius{};</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the radius of a sphere: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radius;</a:t>
            </a:r>
          </a:p>
          <a:p>
            <a:pPr marL="800100" lvl="2" indent="0">
              <a:buNone/>
            </a:pPr>
            <a:endParaRPr lang="en-US" sz="1400" dirty="0" smtClean="0">
              <a:latin typeface="Consolas" panose="020B0609020204030204" pitchFamily="49" charset="0"/>
            </a:endParaRPr>
          </a:p>
          <a:p>
            <a:pPr marL="800100" lvl="2" indent="0">
              <a:buNone/>
            </a:pPr>
            <a:r>
              <a:rPr lang="en-US" sz="1400" b="1" dirty="0">
                <a:solidFill>
                  <a:srgbClr val="7030A0"/>
                </a:solidFill>
                <a:latin typeface="Consolas" panose="020B0609020204030204" pitchFamily="49" charset="0"/>
              </a:rPr>
              <a:t>    double </a:t>
            </a:r>
            <a:r>
              <a:rPr lang="en-US" sz="1400" b="1" dirty="0" smtClean="0">
                <a:solidFill>
                  <a:srgbClr val="7030A0"/>
                </a:solidFill>
                <a:latin typeface="Consolas" panose="020B0609020204030204" pitchFamily="49" charset="0"/>
              </a:rPr>
              <a:t>pi{3.1415926535897932};</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"The volume of the sphere is "</a:t>
            </a:r>
          </a:p>
          <a:p>
            <a:pPr marL="800100" lvl="2" indent="0">
              <a:buNone/>
            </a:pPr>
            <a:r>
              <a:rPr lang="en-US" sz="1400" dirty="0" smtClean="0">
                <a:latin typeface="Consolas" panose="020B0609020204030204" pitchFamily="49" charset="0"/>
              </a:rPr>
              <a:t>              &lt;&lt; </a:t>
            </a:r>
            <a:r>
              <a:rPr lang="en-US" sz="1400" b="1" dirty="0" smtClean="0">
                <a:solidFill>
                  <a:srgbClr val="FF0000"/>
                </a:solidFill>
                <a:latin typeface="Consolas" panose="020B0609020204030204" pitchFamily="49" charset="0"/>
              </a:rPr>
              <a:t>(4.0/3.0*</a:t>
            </a:r>
            <a:r>
              <a:rPr lang="en-US" sz="1400" b="1" dirty="0" smtClean="0">
                <a:solidFill>
                  <a:srgbClr val="7030A0"/>
                </a:solidFill>
                <a:latin typeface="Consolas" panose="020B0609020204030204" pitchFamily="49" charset="0"/>
              </a:rPr>
              <a:t>pi</a:t>
            </a:r>
            <a:r>
              <a:rPr lang="en-US" sz="1400" b="1" dirty="0" smtClean="0">
                <a:solidFill>
                  <a:srgbClr val="FF0000"/>
                </a:solidFill>
                <a:latin typeface="Consolas" panose="020B0609020204030204" pitchFamily="49" charset="0"/>
              </a:rPr>
              <a:t>*radius*radius*radius)</a:t>
            </a: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smtClean="0">
              <a:latin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"The surface area is "&lt;&lt; </a:t>
            </a:r>
            <a:r>
              <a:rPr lang="en-US" sz="1400" b="1" dirty="0">
                <a:solidFill>
                  <a:srgbClr val="FF0000"/>
                </a:solidFill>
                <a:latin typeface="Consolas" panose="020B0609020204030204" pitchFamily="49" charset="0"/>
              </a:rPr>
              <a:t>(4.0*</a:t>
            </a:r>
            <a:r>
              <a:rPr lang="en-US" sz="1400" b="1" dirty="0">
                <a:solidFill>
                  <a:srgbClr val="7030A0"/>
                </a:solidFill>
                <a:latin typeface="Consolas" panose="020B0609020204030204" pitchFamily="49" charset="0"/>
              </a:rPr>
              <a:t>pi</a:t>
            </a:r>
            <a:r>
              <a:rPr lang="en-US" sz="1400" b="1" dirty="0">
                <a:solidFill>
                  <a:srgbClr val="FF0000"/>
                </a:solidFill>
                <a:latin typeface="Consolas" panose="020B0609020204030204" pitchFamily="49" charset="0"/>
              </a:rPr>
              <a:t>*radius*radius</a:t>
            </a:r>
            <a:r>
              <a:rPr lang="en-US" sz="1400" b="1" dirty="0" smtClean="0">
                <a:solidFill>
                  <a:srgbClr val="FF0000"/>
                </a:solidFill>
                <a:latin typeface="Consolas" panose="020B0609020204030204" pitchFamily="49" charset="0"/>
              </a:rPr>
              <a:t>)</a:t>
            </a:r>
          </a:p>
          <a:p>
            <a:pPr marL="800100" lvl="2" indent="0">
              <a:buNone/>
            </a:pPr>
            <a:r>
              <a:rPr lang="en-US" sz="1400" b="1" dirty="0">
                <a:solidFill>
                  <a:srgbClr val="FF0000"/>
                </a:solidFill>
                <a:latin typeface="Consolas" panose="020B0609020204030204" pitchFamily="49" charset="0"/>
              </a:rPr>
              <a:t> </a:t>
            </a:r>
            <a:r>
              <a:rPr lang="en-US" sz="1400" b="1" dirty="0" smtClean="0">
                <a:solidFill>
                  <a:srgbClr val="FF0000"/>
                </a:solidFill>
                <a:latin typeface="Consolas" panose="020B0609020204030204" pitchFamily="49" charset="0"/>
              </a:rPr>
              <a:t>            </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return 0;</a:t>
            </a:r>
          </a:p>
          <a:p>
            <a:pPr marL="800100" lvl="2" indent="0">
              <a:buNone/>
            </a:pPr>
            <a:r>
              <a:rPr lang="en-US" sz="1400" dirty="0" smtClean="0">
                <a:latin typeface="Consolas" panose="020B0609020204030204" pitchFamily="49" charset="0"/>
              </a:rPr>
              <a:t>}</a:t>
            </a:r>
            <a:endParaRPr lang="en-CA" sz="1400" dirty="0">
              <a:latin typeface="Consolas" panose="020B0609020204030204" pitchFamily="49" charset="0"/>
            </a:endParaRPr>
          </a:p>
          <a:p>
            <a:endParaRPr lang="en-CA" sz="1600" dirty="0" smtClean="0"/>
          </a:p>
        </p:txBody>
      </p:sp>
    </p:spTree>
    <p:custDataLst>
      <p:tags r:id="rId1"/>
    </p:custDataLst>
    <p:extLst>
      <p:ext uri="{BB962C8B-B14F-4D97-AF65-F5344CB8AC3E}">
        <p14:creationId xmlns:p14="http://schemas.microsoft.com/office/powerpoint/2010/main" val="2724571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US" dirty="0" smtClean="0"/>
              <a:t>The result can also be assigned to a local variable:</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x{};</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a value of x: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x;</a:t>
            </a:r>
          </a:p>
          <a:p>
            <a:pPr marL="800100" lvl="2" indent="0">
              <a:buNone/>
            </a:pP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    </a:t>
            </a:r>
            <a:r>
              <a:rPr lang="en-US" sz="1400" dirty="0">
                <a:latin typeface="Consolas" panose="020B0609020204030204" pitchFamily="49" charset="0"/>
              </a:rPr>
              <a:t>double y</a:t>
            </a:r>
            <a:r>
              <a:rPr lang="en-US" sz="1400" dirty="0" smtClean="0">
                <a:latin typeface="Consolas" panose="020B0609020204030204" pitchFamily="49" charset="0"/>
              </a:rPr>
              <a:t>{};</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an approximation of </a:t>
            </a:r>
            <a:r>
              <a:rPr lang="en-US" sz="1400" dirty="0" err="1" smtClean="0">
                <a:latin typeface="Consolas" panose="020B0609020204030204" pitchFamily="49" charset="0"/>
              </a:rPr>
              <a:t>sqrt</a:t>
            </a:r>
            <a:r>
              <a:rPr lang="en-US" sz="1400" dirty="0" smtClean="0">
                <a:latin typeface="Consolas" panose="020B0609020204030204" pitchFamily="49" charset="0"/>
              </a:rPr>
              <a:t>(x):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y;</a:t>
            </a:r>
            <a:endParaRPr lang="en-US" sz="1400" dirty="0">
              <a:latin typeface="Consolas" panose="020B0609020204030204" pitchFamily="49" charset="0"/>
            </a:endParaRP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a:t>
            </a:r>
            <a:r>
              <a:rPr lang="en-US" sz="1400" b="1" dirty="0" smtClean="0">
                <a:solidFill>
                  <a:srgbClr val="FF0000"/>
                </a:solidFill>
                <a:latin typeface="Consolas" panose="020B0609020204030204" pitchFamily="49" charset="0"/>
              </a:rPr>
              <a:t>y = (y + x/y)/2.0;</a:t>
            </a: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"A better approximation of </a:t>
            </a:r>
            <a:r>
              <a:rPr lang="en-US" sz="1400" dirty="0" err="1" smtClean="0">
                <a:latin typeface="Consolas" panose="020B0609020204030204" pitchFamily="49" charset="0"/>
              </a:rPr>
              <a:t>sqrt</a:t>
            </a:r>
            <a:r>
              <a:rPr lang="en-US" sz="1400" dirty="0" smtClean="0">
                <a:latin typeface="Consolas" panose="020B0609020204030204" pitchFamily="49" charset="0"/>
              </a:rPr>
              <a:t>(" &lt;&lt; x &lt;&lt; ") =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&lt;&lt; </a:t>
            </a:r>
            <a:r>
              <a:rPr lang="en-US" sz="1400" b="1" dirty="0" smtClean="0">
                <a:solidFill>
                  <a:srgbClr val="FF0000"/>
                </a:solidFill>
                <a:latin typeface="Consolas" panose="020B0609020204030204" pitchFamily="49" charset="0"/>
              </a:rPr>
              <a:t>y</a:t>
            </a: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    </a:t>
            </a:r>
            <a:r>
              <a:rPr lang="en-US" sz="1400" b="1" dirty="0">
                <a:solidFill>
                  <a:srgbClr val="FF0000"/>
                </a:solidFill>
                <a:latin typeface="Consolas" panose="020B0609020204030204" pitchFamily="49" charset="0"/>
              </a:rPr>
              <a:t>y = (y + x/y)/2.0</a:t>
            </a:r>
            <a:r>
              <a:rPr lang="en-US" sz="1400" b="1" dirty="0" smtClean="0">
                <a:solidFill>
                  <a:srgbClr val="FF0000"/>
                </a:solidFill>
                <a:latin typeface="Consolas" panose="020B0609020204030204" pitchFamily="49" charset="0"/>
              </a:rPr>
              <a:t>;</a:t>
            </a:r>
          </a:p>
          <a:p>
            <a:pPr marL="800100" lvl="2" indent="0">
              <a:buNone/>
            </a:pP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An even better </a:t>
            </a:r>
            <a:r>
              <a:rPr lang="en-US" sz="1400" dirty="0">
                <a:latin typeface="Consolas" panose="020B0609020204030204" pitchFamily="49" charset="0"/>
              </a:rPr>
              <a:t>approximation of </a:t>
            </a:r>
            <a:r>
              <a:rPr lang="en-US" sz="1400" dirty="0" err="1">
                <a:latin typeface="Consolas" panose="020B0609020204030204" pitchFamily="49" charset="0"/>
              </a:rPr>
              <a:t>sqrt</a:t>
            </a:r>
            <a:r>
              <a:rPr lang="en-US" sz="1400" dirty="0">
                <a:latin typeface="Consolas" panose="020B0609020204030204" pitchFamily="49" charset="0"/>
              </a:rPr>
              <a:t>(" &lt;&lt; x &lt;&lt; ") = "</a:t>
            </a:r>
          </a:p>
          <a:p>
            <a:pPr marL="800100" lvl="2" indent="0">
              <a:buNone/>
            </a:pPr>
            <a:r>
              <a:rPr lang="en-US" sz="1400" dirty="0">
                <a:latin typeface="Consolas" panose="020B0609020204030204" pitchFamily="49" charset="0"/>
              </a:rPr>
              <a:t>              &lt;&lt; </a:t>
            </a:r>
            <a:r>
              <a:rPr lang="en-US" sz="1400" b="1" dirty="0">
                <a:solidFill>
                  <a:srgbClr val="FF0000"/>
                </a:solidFill>
                <a:latin typeface="Consolas" panose="020B0609020204030204" pitchFamily="49" charset="0"/>
              </a:rPr>
              <a:t>y</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return 0;</a:t>
            </a:r>
          </a:p>
          <a:p>
            <a:pPr marL="800100" lvl="2" indent="0">
              <a:buNone/>
            </a:pPr>
            <a:r>
              <a:rPr lang="en-US" sz="1400" dirty="0" smtClean="0">
                <a:latin typeface="Consolas" panose="020B0609020204030204" pitchFamily="49" charset="0"/>
              </a:rPr>
              <a:t>}</a:t>
            </a:r>
            <a:endParaRPr lang="en-CA" sz="1400" dirty="0">
              <a:latin typeface="Consolas" panose="020B0609020204030204" pitchFamily="49" charset="0"/>
            </a:endParaRPr>
          </a:p>
          <a:p>
            <a:endParaRPr lang="en-CA" sz="1800" dirty="0" smtClean="0"/>
          </a:p>
        </p:txBody>
      </p:sp>
    </p:spTree>
    <p:custDataLst>
      <p:tags r:id="rId1"/>
    </p:custDataLst>
    <p:extLst>
      <p:ext uri="{BB962C8B-B14F-4D97-AF65-F5344CB8AC3E}">
        <p14:creationId xmlns:p14="http://schemas.microsoft.com/office/powerpoint/2010/main" val="3671474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US" dirty="0" smtClean="0"/>
              <a:t>Executing this program:</a:t>
            </a:r>
          </a:p>
          <a:p>
            <a:endParaRPr lang="en-US" dirty="0"/>
          </a:p>
          <a:p>
            <a:pPr marL="0" indent="0">
              <a:buNone/>
            </a:pPr>
            <a:r>
              <a:rPr lang="en-US" dirty="0"/>
              <a:t/>
            </a:r>
            <a:br>
              <a:rPr lang="en-US" dirty="0"/>
            </a:br>
            <a:endParaRPr lang="en-US" dirty="0" smtClean="0"/>
          </a:p>
          <a:p>
            <a:pPr marL="800100" lvl="2" indent="0">
              <a:buNone/>
            </a:pPr>
            <a:endParaRPr lang="en-US" sz="1100" dirty="0" smtClean="0">
              <a:latin typeface="Consolas" panose="020B0609020204030204" pitchFamily="49" charset="0"/>
            </a:endParaRPr>
          </a:p>
          <a:p>
            <a:pPr marL="800100" lvl="2" indent="0">
              <a:buNone/>
            </a:pPr>
            <a:endParaRPr lang="en-US" sz="1100" dirty="0">
              <a:latin typeface="Consolas" panose="020B0609020204030204" pitchFamily="49" charset="0"/>
            </a:endParaRPr>
          </a:p>
          <a:p>
            <a:pPr marL="800100" lvl="2" indent="0">
              <a:buNone/>
            </a:pPr>
            <a:endParaRPr lang="en-US" sz="1100" dirty="0">
              <a:latin typeface="Consolas" panose="020B0609020204030204" pitchFamily="49" charset="0"/>
            </a:endParaRPr>
          </a:p>
          <a:p>
            <a:pPr marL="400050" lvl="1" indent="0">
              <a:buNone/>
            </a:pPr>
            <a:endParaRPr lang="en-US" sz="1200" dirty="0" smtClean="0">
              <a:latin typeface="Consolas" panose="020B0609020204030204" pitchFamily="49" charset="0"/>
            </a:endParaRPr>
          </a:p>
          <a:p>
            <a:pPr marL="400050" lvl="1" indent="0">
              <a:buNone/>
            </a:pPr>
            <a:endParaRPr lang="en-US" sz="1200" dirty="0">
              <a:latin typeface="Consolas" panose="020B0609020204030204" pitchFamily="49" charset="0"/>
            </a:endParaRPr>
          </a:p>
        </p:txBody>
      </p:sp>
      <p:sp>
        <p:nvSpPr>
          <p:cNvPr id="7" name="TextBox 6"/>
          <p:cNvSpPr txBox="1"/>
          <p:nvPr/>
        </p:nvSpPr>
        <p:spPr>
          <a:xfrm>
            <a:off x="2937517" y="2050707"/>
            <a:ext cx="2316660"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Enter a value of x:</a:t>
            </a:r>
          </a:p>
        </p:txBody>
      </p:sp>
      <p:sp>
        <p:nvSpPr>
          <p:cNvPr id="8" name="TextBox 7"/>
          <p:cNvSpPr txBox="1"/>
          <p:nvPr/>
        </p:nvSpPr>
        <p:spPr>
          <a:xfrm>
            <a:off x="5116500" y="2048973"/>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3</a:t>
            </a:r>
            <a:endParaRPr lang="en-CA" sz="1600" dirty="0">
              <a:solidFill>
                <a:srgbClr val="0070C0"/>
              </a:solidFill>
              <a:latin typeface="Consolas" panose="020B0609020204030204" pitchFamily="49" charset="0"/>
            </a:endParaRPr>
          </a:p>
        </p:txBody>
      </p:sp>
      <p:sp>
        <p:nvSpPr>
          <p:cNvPr id="11" name="TextBox 10"/>
          <p:cNvSpPr txBox="1"/>
          <p:nvPr/>
        </p:nvSpPr>
        <p:spPr>
          <a:xfrm>
            <a:off x="5225004" y="2048973"/>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12" name="TextBox 11"/>
          <p:cNvSpPr txBox="1"/>
          <p:nvPr/>
        </p:nvSpPr>
        <p:spPr>
          <a:xfrm>
            <a:off x="5331540" y="2048973"/>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5</a:t>
            </a:r>
            <a:endParaRPr lang="en-CA" sz="1600" dirty="0">
              <a:solidFill>
                <a:srgbClr val="0070C0"/>
              </a:solidFill>
              <a:latin typeface="Consolas" panose="020B0609020204030204" pitchFamily="49" charset="0"/>
            </a:endParaRPr>
          </a:p>
        </p:txBody>
      </p:sp>
      <p:sp>
        <p:nvSpPr>
          <p:cNvPr id="16" name="TextBox 15"/>
          <p:cNvSpPr txBox="1"/>
          <p:nvPr/>
        </p:nvSpPr>
        <p:spPr>
          <a:xfrm>
            <a:off x="2931562" y="2272708"/>
            <a:ext cx="3999813"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Enter an approximation of </a:t>
            </a:r>
            <a:r>
              <a:rPr lang="en-US" sz="1600" dirty="0" err="1" smtClean="0">
                <a:solidFill>
                  <a:srgbClr val="0070C0"/>
                </a:solidFill>
                <a:latin typeface="Consolas" panose="020B0609020204030204" pitchFamily="49" charset="0"/>
              </a:rPr>
              <a:t>sqrt</a:t>
            </a:r>
            <a:r>
              <a:rPr lang="en-US" sz="1600" dirty="0" smtClean="0">
                <a:solidFill>
                  <a:srgbClr val="0070C0"/>
                </a:solidFill>
                <a:latin typeface="Consolas" panose="020B0609020204030204" pitchFamily="49" charset="0"/>
              </a:rPr>
              <a:t>(x):</a:t>
            </a:r>
          </a:p>
        </p:txBody>
      </p:sp>
      <p:sp>
        <p:nvSpPr>
          <p:cNvPr id="20" name="TextBox 19"/>
          <p:cNvSpPr txBox="1"/>
          <p:nvPr/>
        </p:nvSpPr>
        <p:spPr>
          <a:xfrm>
            <a:off x="6868396" y="2267973"/>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1</a:t>
            </a:r>
            <a:endParaRPr lang="en-CA" sz="1600" dirty="0">
              <a:solidFill>
                <a:srgbClr val="0070C0"/>
              </a:solidFill>
              <a:latin typeface="Consolas" panose="020B0609020204030204" pitchFamily="49" charset="0"/>
            </a:endParaRPr>
          </a:p>
        </p:txBody>
      </p:sp>
      <p:sp>
        <p:nvSpPr>
          <p:cNvPr id="21" name="TextBox 20"/>
          <p:cNvSpPr txBox="1"/>
          <p:nvPr/>
        </p:nvSpPr>
        <p:spPr>
          <a:xfrm>
            <a:off x="6976900" y="2267973"/>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22" name="TextBox 21"/>
          <p:cNvSpPr txBox="1"/>
          <p:nvPr/>
        </p:nvSpPr>
        <p:spPr>
          <a:xfrm>
            <a:off x="7083436" y="2267973"/>
            <a:ext cx="296876" cy="338554"/>
          </a:xfrm>
          <a:prstGeom prst="rect">
            <a:avLst/>
          </a:prstGeom>
          <a:noFill/>
        </p:spPr>
        <p:txBody>
          <a:bodyPr wrap="none" rtlCol="0">
            <a:spAutoFit/>
          </a:bodyPr>
          <a:lstStyle/>
          <a:p>
            <a:r>
              <a:rPr lang="en-US" sz="1600" dirty="0" smtClean="0">
                <a:solidFill>
                  <a:srgbClr val="0070C0"/>
                </a:solidFill>
                <a:latin typeface="Consolas" panose="020B0609020204030204" pitchFamily="49" charset="0"/>
              </a:rPr>
              <a:t>8</a:t>
            </a:r>
            <a:endParaRPr lang="en-CA" sz="1600" dirty="0">
              <a:solidFill>
                <a:srgbClr val="0070C0"/>
              </a:solidFill>
              <a:latin typeface="Consolas" panose="020B0609020204030204" pitchFamily="49" charset="0"/>
            </a:endParaRPr>
          </a:p>
        </p:txBody>
      </p:sp>
      <p:sp>
        <p:nvSpPr>
          <p:cNvPr id="23" name="TextBox 22"/>
          <p:cNvSpPr txBox="1"/>
          <p:nvPr/>
        </p:nvSpPr>
        <p:spPr>
          <a:xfrm>
            <a:off x="2953288" y="2493859"/>
            <a:ext cx="5795176" cy="584775"/>
          </a:xfrm>
          <a:prstGeom prst="rect">
            <a:avLst/>
          </a:prstGeom>
          <a:noFill/>
        </p:spPr>
        <p:txBody>
          <a:bodyPr wrap="none" rtlCol="0">
            <a:spAutoFit/>
          </a:bodyPr>
          <a:lstStyle/>
          <a:p>
            <a:r>
              <a:rPr lang="en-CA" sz="1600" dirty="0">
                <a:solidFill>
                  <a:srgbClr val="0070C0"/>
                </a:solidFill>
                <a:latin typeface="Consolas" panose="020B0609020204030204" pitchFamily="49" charset="0"/>
              </a:rPr>
              <a:t>A better approximation of </a:t>
            </a:r>
            <a:r>
              <a:rPr lang="en-CA" sz="1600" dirty="0" err="1">
                <a:solidFill>
                  <a:srgbClr val="0070C0"/>
                </a:solidFill>
                <a:latin typeface="Consolas" panose="020B0609020204030204" pitchFamily="49" charset="0"/>
              </a:rPr>
              <a:t>sqrt</a:t>
            </a:r>
            <a:r>
              <a:rPr lang="en-CA" sz="1600" dirty="0">
                <a:solidFill>
                  <a:srgbClr val="0070C0"/>
                </a:solidFill>
                <a:latin typeface="Consolas" panose="020B0609020204030204" pitchFamily="49" charset="0"/>
              </a:rPr>
              <a:t>(3.5) = 1.87222</a:t>
            </a:r>
          </a:p>
          <a:p>
            <a:r>
              <a:rPr lang="en-CA" sz="1600" dirty="0">
                <a:solidFill>
                  <a:srgbClr val="0070C0"/>
                </a:solidFill>
                <a:latin typeface="Consolas" panose="020B0609020204030204" pitchFamily="49" charset="0"/>
              </a:rPr>
              <a:t>A even better approximation of </a:t>
            </a:r>
            <a:r>
              <a:rPr lang="en-CA" sz="1600" dirty="0" err="1">
                <a:solidFill>
                  <a:srgbClr val="0070C0"/>
                </a:solidFill>
                <a:latin typeface="Consolas" panose="020B0609020204030204" pitchFamily="49" charset="0"/>
              </a:rPr>
              <a:t>sqrt</a:t>
            </a:r>
            <a:r>
              <a:rPr lang="en-CA" sz="1600" dirty="0">
                <a:solidFill>
                  <a:srgbClr val="0070C0"/>
                </a:solidFill>
                <a:latin typeface="Consolas" panose="020B0609020204030204" pitchFamily="49" charset="0"/>
              </a:rPr>
              <a:t>(3.5) = 1.87083</a:t>
            </a:r>
          </a:p>
        </p:txBody>
      </p:sp>
      <p:graphicFrame>
        <p:nvGraphicFramePr>
          <p:cNvPr id="5" name="Object 4"/>
          <p:cNvGraphicFramePr>
            <a:graphicFrameLocks noChangeAspect="1"/>
          </p:cNvGraphicFramePr>
          <p:nvPr>
            <p:extLst>
              <p:ext uri="{D42A27DB-BD31-4B8C-83A1-F6EECF244321}">
                <p14:modId xmlns:p14="http://schemas.microsoft.com/office/powerpoint/2010/main" val="3254105863"/>
              </p:ext>
            </p:extLst>
          </p:nvPr>
        </p:nvGraphicFramePr>
        <p:xfrm>
          <a:off x="5291268" y="3284984"/>
          <a:ext cx="3649663" cy="457200"/>
        </p:xfrm>
        <a:graphic>
          <a:graphicData uri="http://schemas.openxmlformats.org/presentationml/2006/ole">
            <mc:AlternateContent xmlns:mc="http://schemas.openxmlformats.org/markup-compatibility/2006">
              <mc:Choice xmlns:v="urn:schemas-microsoft-com:vml" Requires="v">
                <p:oleObj spid="_x0000_s6154" name="Equation" r:id="rId4" imgW="1523880" imgH="190440" progId="Equation.DSMT4">
                  <p:embed/>
                </p:oleObj>
              </mc:Choice>
              <mc:Fallback>
                <p:oleObj name="Equation" r:id="rId4" imgW="1523880" imgH="190440" progId="Equation.DSMT4">
                  <p:embed/>
                  <p:pic>
                    <p:nvPicPr>
                      <p:cNvPr id="0" name="Object 3"/>
                      <p:cNvPicPr>
                        <a:picLocks noChangeAspect="1" noChangeArrowheads="1"/>
                      </p:cNvPicPr>
                      <p:nvPr/>
                    </p:nvPicPr>
                    <p:blipFill>
                      <a:blip r:embed="rId5"/>
                      <a:srcRect/>
                      <a:stretch>
                        <a:fillRect/>
                      </a:stretch>
                    </p:blipFill>
                    <p:spPr bwMode="auto">
                      <a:xfrm>
                        <a:off x="5291268" y="3284984"/>
                        <a:ext cx="364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Content Placeholder 2"/>
          <p:cNvSpPr txBox="1">
            <a:spLocks/>
          </p:cNvSpPr>
          <p:nvPr/>
        </p:nvSpPr>
        <p:spPr bwMode="auto">
          <a:xfrm>
            <a:off x="458666" y="4230713"/>
            <a:ext cx="8229600" cy="1924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Font typeface="Arial" charset="0"/>
              <a:buNone/>
            </a:pPr>
            <a:r>
              <a:rPr lang="en-US" sz="1400" dirty="0" smtClean="0">
                <a:latin typeface="Consolas" panose="020B0609020204030204" pitchFamily="49" charset="0"/>
              </a:rPr>
              <a:t>    </a:t>
            </a:r>
            <a:r>
              <a:rPr lang="en-US" sz="1400" b="1" dirty="0" smtClean="0">
                <a:solidFill>
                  <a:srgbClr val="FF0000"/>
                </a:solidFill>
                <a:latin typeface="Consolas" panose="020B0609020204030204" pitchFamily="49" charset="0"/>
              </a:rPr>
              <a:t>y = (y + x/y)/2.0;</a:t>
            </a:r>
          </a:p>
          <a:p>
            <a:pPr marL="800100" lvl="2" indent="0">
              <a:buFont typeface="Arial" charse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"A better approximation of </a:t>
            </a:r>
            <a:r>
              <a:rPr lang="en-US" sz="1400" dirty="0" err="1" smtClean="0">
                <a:latin typeface="Consolas" panose="020B0609020204030204" pitchFamily="49" charset="0"/>
              </a:rPr>
              <a:t>sqrt</a:t>
            </a:r>
            <a:r>
              <a:rPr lang="en-US" sz="1400" dirty="0" smtClean="0">
                <a:latin typeface="Consolas" panose="020B0609020204030204" pitchFamily="49" charset="0"/>
              </a:rPr>
              <a:t>(" &lt;&lt; x &lt;&lt; ") = "</a:t>
            </a:r>
          </a:p>
          <a:p>
            <a:pPr marL="800100" lvl="2" indent="0">
              <a:buFont typeface="Arial" charset="0"/>
              <a:buNone/>
            </a:pPr>
            <a:r>
              <a:rPr lang="en-US" sz="1400" dirty="0" smtClean="0">
                <a:latin typeface="Consolas" panose="020B0609020204030204" pitchFamily="49" charset="0"/>
              </a:rPr>
              <a:t>              &lt;&lt; </a:t>
            </a:r>
            <a:r>
              <a:rPr lang="en-US" sz="1400" b="1" dirty="0" smtClean="0">
                <a:solidFill>
                  <a:srgbClr val="FF0000"/>
                </a:solidFill>
                <a:latin typeface="Consolas" panose="020B0609020204030204" pitchFamily="49" charset="0"/>
              </a:rPr>
              <a:t>y</a:t>
            </a: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Font typeface="Arial" charset="0"/>
              <a:buNone/>
            </a:pPr>
            <a:endParaRPr lang="en-US" sz="1400" dirty="0" smtClean="0">
              <a:latin typeface="Consolas" panose="020B0609020204030204" pitchFamily="49" charset="0"/>
            </a:endParaRPr>
          </a:p>
          <a:p>
            <a:pPr marL="800100" lvl="2" indent="0">
              <a:buFont typeface="Arial" charset="0"/>
              <a:buNone/>
            </a:pPr>
            <a:r>
              <a:rPr lang="en-US" sz="1400" dirty="0" smtClean="0">
                <a:latin typeface="Consolas" panose="020B0609020204030204" pitchFamily="49" charset="0"/>
              </a:rPr>
              <a:t>    </a:t>
            </a:r>
            <a:r>
              <a:rPr lang="en-US" sz="1400" b="1" dirty="0" smtClean="0">
                <a:solidFill>
                  <a:srgbClr val="FF0000"/>
                </a:solidFill>
                <a:latin typeface="Consolas" panose="020B0609020204030204" pitchFamily="49" charset="0"/>
              </a:rPr>
              <a:t>y = (y + x/y)/2.0;</a:t>
            </a:r>
          </a:p>
          <a:p>
            <a:pPr marL="800100" lvl="2" indent="0">
              <a:buFont typeface="Arial" charse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"A even better approximation of </a:t>
            </a:r>
            <a:r>
              <a:rPr lang="en-US" sz="1400" dirty="0" err="1" smtClean="0">
                <a:latin typeface="Consolas" panose="020B0609020204030204" pitchFamily="49" charset="0"/>
              </a:rPr>
              <a:t>sqrt</a:t>
            </a:r>
            <a:r>
              <a:rPr lang="en-US" sz="1400" dirty="0" smtClean="0">
                <a:latin typeface="Consolas" panose="020B0609020204030204" pitchFamily="49" charset="0"/>
              </a:rPr>
              <a:t>(" &lt;&lt; x &lt;&lt; ") = "</a:t>
            </a:r>
          </a:p>
          <a:p>
            <a:pPr marL="800100" lvl="2" indent="0">
              <a:buFont typeface="Arial" charset="0"/>
              <a:buNone/>
            </a:pPr>
            <a:r>
              <a:rPr lang="en-US" sz="1400" dirty="0" smtClean="0">
                <a:latin typeface="Consolas" panose="020B0609020204030204" pitchFamily="49" charset="0"/>
              </a:rPr>
              <a:t>              &lt;&lt; </a:t>
            </a:r>
            <a:r>
              <a:rPr lang="en-US" sz="1400" b="1" dirty="0" smtClean="0">
                <a:solidFill>
                  <a:srgbClr val="FF0000"/>
                </a:solidFill>
                <a:latin typeface="Consolas" panose="020B0609020204030204" pitchFamily="49" charset="0"/>
              </a:rPr>
              <a:t>y</a:t>
            </a: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p:txBody>
      </p:sp>
    </p:spTree>
    <p:custDataLst>
      <p:tags r:id="rId2"/>
    </p:custDataLst>
    <p:extLst>
      <p:ext uri="{BB962C8B-B14F-4D97-AF65-F5344CB8AC3E}">
        <p14:creationId xmlns:p14="http://schemas.microsoft.com/office/powerpoint/2010/main" val="881979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CA" dirty="0"/>
          </a:p>
        </p:txBody>
      </p:sp>
      <p:sp>
        <p:nvSpPr>
          <p:cNvPr id="3" name="Content Placeholder 2"/>
          <p:cNvSpPr>
            <a:spLocks noGrp="1"/>
          </p:cNvSpPr>
          <p:nvPr>
            <p:ph idx="1"/>
          </p:nvPr>
        </p:nvSpPr>
        <p:spPr/>
        <p:txBody>
          <a:bodyPr/>
          <a:lstStyle/>
          <a:p>
            <a:pPr algn="l"/>
            <a:r>
              <a:rPr lang="en-US" dirty="0" smtClean="0"/>
              <a:t>The left-hand side of an assignment operator</a:t>
            </a:r>
            <a:br>
              <a:rPr lang="en-US" dirty="0" smtClean="0"/>
            </a:br>
            <a:r>
              <a:rPr lang="en-US" dirty="0" smtClean="0"/>
              <a:t>must be a local variable</a:t>
            </a:r>
          </a:p>
          <a:p>
            <a:pPr lvl="1"/>
            <a:r>
              <a:rPr lang="en-US" dirty="0" smtClean="0"/>
              <a:t>You cannot assign to an arithmetic expression</a:t>
            </a:r>
          </a:p>
          <a:p>
            <a:pPr marL="800100" lvl="2" indent="0">
              <a:buNone/>
            </a:pPr>
            <a:r>
              <a:rPr lang="en-US" dirty="0" smtClean="0">
                <a:latin typeface="Consolas" panose="020B0609020204030204" pitchFamily="49" charset="0"/>
              </a:rPr>
              <a:t>    2.0*x + 1.0 = y - 1.0;</a:t>
            </a:r>
          </a:p>
          <a:p>
            <a:pPr marL="800100" lvl="2" indent="0">
              <a:buNone/>
            </a:pPr>
            <a:r>
              <a:rPr lang="en-US" dirty="0" smtClean="0">
                <a:latin typeface="Consolas" panose="020B0609020204030204" pitchFamily="49" charset="0"/>
              </a:rPr>
              <a:t>    x = (y - 2.0)/2.0;</a:t>
            </a:r>
          </a:p>
          <a:p>
            <a:pPr marL="800100" lvl="2" indent="0">
              <a:buNone/>
            </a:pPr>
            <a:endParaRPr lang="en-US" sz="2400" dirty="0">
              <a:latin typeface="Consolas" panose="020B0609020204030204" pitchFamily="49" charset="0"/>
            </a:endParaRPr>
          </a:p>
          <a:p>
            <a:pPr marL="800100" lvl="2" indent="0">
              <a:buNone/>
            </a:pPr>
            <a:endParaRPr lang="en-US" sz="2400" dirty="0" smtClean="0">
              <a:latin typeface="Consolas" panose="020B0609020204030204" pitchFamily="49" charset="0"/>
            </a:endParaRPr>
          </a:p>
          <a:p>
            <a:pPr lvl="1"/>
            <a:r>
              <a:rPr lang="en-US" dirty="0" smtClean="0">
                <a:solidFill>
                  <a:prstClr val="black"/>
                </a:solidFill>
              </a:rPr>
              <a:t>Again, we emphasize, always read the above as</a:t>
            </a:r>
          </a:p>
          <a:p>
            <a:pPr marL="457200" lvl="1" indent="0" algn="ctr">
              <a:buNone/>
            </a:pPr>
            <a:r>
              <a:rPr lang="en-US" dirty="0" smtClean="0">
                <a:solidFill>
                  <a:prstClr val="black"/>
                </a:solidFill>
              </a:rPr>
              <a:t>“</a:t>
            </a:r>
            <a:r>
              <a:rPr lang="en-US" i="1" dirty="0" smtClean="0">
                <a:solidFill>
                  <a:prstClr val="black"/>
                </a:solidFill>
              </a:rPr>
              <a:t>x</a:t>
            </a:r>
            <a:r>
              <a:rPr lang="en-US" dirty="0" smtClean="0">
                <a:solidFill>
                  <a:prstClr val="black"/>
                </a:solidFill>
              </a:rPr>
              <a:t> is assigned the value of </a:t>
            </a:r>
            <a:r>
              <a:rPr lang="en-US" i="1" dirty="0" smtClean="0">
                <a:solidFill>
                  <a:prstClr val="black"/>
                </a:solidFill>
              </a:rPr>
              <a:t>y</a:t>
            </a:r>
            <a:r>
              <a:rPr lang="en-US" dirty="0" smtClean="0">
                <a:solidFill>
                  <a:prstClr val="black"/>
                </a:solidFill>
              </a:rPr>
              <a:t> minus two all divided by two.”</a:t>
            </a:r>
          </a:p>
          <a:p>
            <a:pPr lvl="1"/>
            <a:endParaRPr lang="en-US" dirty="0">
              <a:solidFill>
                <a:prstClr val="black"/>
              </a:solidFill>
            </a:endParaRPr>
          </a:p>
          <a:p>
            <a:pPr marL="800100" lvl="2" indent="0">
              <a:buNone/>
            </a:pPr>
            <a:endParaRPr lang="en-CA" sz="2400" dirty="0" smtClean="0"/>
          </a:p>
          <a:p>
            <a:pPr marL="800100" lvl="2" indent="0">
              <a:buNone/>
            </a:pPr>
            <a:endParaRPr lang="en-US" dirty="0" smtClean="0">
              <a:latin typeface="Consolas" panose="020B0609020204030204" pitchFamily="49" charset="0"/>
            </a:endParaRPr>
          </a:p>
        </p:txBody>
      </p:sp>
    </p:spTree>
    <p:custDataLst>
      <p:tags r:id="rId1"/>
    </p:custDataLst>
    <p:extLst>
      <p:ext uri="{BB962C8B-B14F-4D97-AF65-F5344CB8AC3E}">
        <p14:creationId xmlns:p14="http://schemas.microsoft.com/office/powerpoint/2010/main" val="4138330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division</a:t>
            </a:r>
            <a:endParaRPr lang="en-CA" dirty="0"/>
          </a:p>
        </p:txBody>
      </p:sp>
      <p:sp>
        <p:nvSpPr>
          <p:cNvPr id="3" name="Content Placeholder 2"/>
          <p:cNvSpPr>
            <a:spLocks noGrp="1"/>
          </p:cNvSpPr>
          <p:nvPr>
            <p:ph idx="1"/>
          </p:nvPr>
        </p:nvSpPr>
        <p:spPr/>
        <p:txBody>
          <a:bodyPr/>
          <a:lstStyle/>
          <a:p>
            <a:r>
              <a:rPr lang="en-CA" dirty="0" smtClean="0"/>
              <a:t>In C++, the result of an arithmetic operation on integers must produce an integer</a:t>
            </a:r>
          </a:p>
          <a:p>
            <a:pPr lvl="1"/>
            <a:r>
              <a:rPr lang="en-CA" dirty="0" smtClean="0"/>
              <a:t>This is a problem for division</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std::cout &lt;&lt; </a:t>
            </a:r>
            <a:r>
              <a:rPr lang="en-CA" sz="1800" dirty="0" smtClean="0">
                <a:solidFill>
                  <a:schemeClr val="bg1">
                    <a:lumMod val="75000"/>
                  </a:schemeClr>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(1/2)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smtClean="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outputs  0</a:t>
            </a: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(7/3)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outputs  2</a:t>
            </a:r>
            <a:endParaRPr lang="en-CA" sz="1800" dirty="0">
              <a:solidFill>
                <a:srgbClr val="0070C0"/>
              </a:solidFill>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(-11/4)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outputs -2</a:t>
            </a:r>
            <a:endParaRPr lang="en-CA" sz="1800" dirty="0">
              <a:solidFill>
                <a:srgbClr val="0070C0"/>
              </a:solidFill>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(188/13)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 outputs 14</a:t>
            </a:r>
            <a:endParaRPr lang="en-CA" sz="1800" dirty="0">
              <a:solidFill>
                <a:srgbClr val="0070C0"/>
              </a:solidFill>
            </a:endParaRPr>
          </a:p>
          <a:p>
            <a:endParaRPr lang="en-CA" dirty="0" smtClean="0"/>
          </a:p>
          <a:p>
            <a:r>
              <a:rPr lang="en-CA" dirty="0" smtClean="0"/>
              <a:t>The result is the quotient discarding any remainder</a:t>
            </a:r>
            <a:endParaRPr lang="en-CA" dirty="0"/>
          </a:p>
          <a:p>
            <a:pPr marL="0" indent="0">
              <a:buNone/>
            </a:pPr>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72907925"/>
              </p:ext>
            </p:extLst>
          </p:nvPr>
        </p:nvGraphicFramePr>
        <p:xfrm>
          <a:off x="1820863" y="4951413"/>
          <a:ext cx="1763712" cy="852487"/>
        </p:xfrm>
        <a:graphic>
          <a:graphicData uri="http://schemas.openxmlformats.org/presentationml/2006/ole">
            <mc:AlternateContent xmlns:mc="http://schemas.openxmlformats.org/markup-compatibility/2006">
              <mc:Choice xmlns:v="urn:schemas-microsoft-com:vml" Requires="v">
                <p:oleObj spid="_x0000_s3153" name="Equation" r:id="rId4" imgW="736560" imgH="355320" progId="Equation.DSMT4">
                  <p:embed/>
                </p:oleObj>
              </mc:Choice>
              <mc:Fallback>
                <p:oleObj name="Equation" r:id="rId4" imgW="736560" imgH="355320" progId="Equation.DSMT4">
                  <p:embed/>
                  <p:pic>
                    <p:nvPicPr>
                      <p:cNvPr id="0" name=""/>
                      <p:cNvPicPr/>
                      <p:nvPr/>
                    </p:nvPicPr>
                    <p:blipFill>
                      <a:blip r:embed="rId5"/>
                      <a:stretch>
                        <a:fillRect/>
                      </a:stretch>
                    </p:blipFill>
                    <p:spPr>
                      <a:xfrm>
                        <a:off x="1820863" y="4951413"/>
                        <a:ext cx="1763712" cy="8524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11300785"/>
              </p:ext>
            </p:extLst>
          </p:nvPr>
        </p:nvGraphicFramePr>
        <p:xfrm>
          <a:off x="4602163" y="4952650"/>
          <a:ext cx="1673225" cy="850900"/>
        </p:xfrm>
        <a:graphic>
          <a:graphicData uri="http://schemas.openxmlformats.org/presentationml/2006/ole">
            <mc:AlternateContent xmlns:mc="http://schemas.openxmlformats.org/markup-compatibility/2006">
              <mc:Choice xmlns:v="urn:schemas-microsoft-com:vml" Requires="v">
                <p:oleObj spid="_x0000_s3154" name="Equation" r:id="rId6" imgW="698400" imgH="355320" progId="Equation.DSMT4">
                  <p:embed/>
                </p:oleObj>
              </mc:Choice>
              <mc:Fallback>
                <p:oleObj name="Equation" r:id="rId6" imgW="698400" imgH="355320" progId="Equation.DSMT4">
                  <p:embed/>
                  <p:pic>
                    <p:nvPicPr>
                      <p:cNvPr id="0" name="Object 3"/>
                      <p:cNvPicPr>
                        <a:picLocks noChangeAspect="1" noChangeArrowheads="1"/>
                      </p:cNvPicPr>
                      <p:nvPr/>
                    </p:nvPicPr>
                    <p:blipFill>
                      <a:blip r:embed="rId7"/>
                      <a:srcRect/>
                      <a:stretch>
                        <a:fillRect/>
                      </a:stretch>
                    </p:blipFill>
                    <p:spPr bwMode="auto">
                      <a:xfrm>
                        <a:off x="4602163" y="4952650"/>
                        <a:ext cx="1673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Connector 6"/>
          <p:cNvCxnSpPr/>
          <p:nvPr/>
        </p:nvCxnSpPr>
        <p:spPr>
          <a:xfrm>
            <a:off x="3131840" y="4941168"/>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131840" y="4941168"/>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00802" y="4952054"/>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00802" y="4952054"/>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4149482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Here are some further examples that depend on integer division:</a:t>
            </a:r>
          </a:p>
          <a:p>
            <a:pPr marL="0" indent="0">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(1 / 2 + 3 * 4 + 5 * 6 * 7 - 8 * 9)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smtClean="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(1 + 2 * 3 * 4 / 5 * 6 * 7 * 8 / 9)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smtClean="0">
                <a:latin typeface="Consolas" panose="020B0609020204030204" pitchFamily="49" charset="0"/>
                <a:cs typeface="Consolas" panose="020B0609020204030204" pitchFamily="49" charset="0"/>
              </a:rPr>
              <a:t>;</a:t>
            </a:r>
          </a:p>
          <a:p>
            <a:pPr marL="0" indent="0">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(1 * 2 + 3 + 4 * 5 * 6 / 7 * 8 + 9)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smtClean="0">
                <a:latin typeface="Consolas" panose="020B0609020204030204" pitchFamily="49" charset="0"/>
                <a:cs typeface="Consolas" panose="020B0609020204030204" pitchFamily="49" charset="0"/>
              </a:rPr>
              <a:t>;</a:t>
            </a:r>
          </a:p>
          <a:p>
            <a:pPr marL="0" indent="0">
              <a:buNone/>
            </a:pPr>
            <a:endParaRPr lang="en-US" sz="1800" dirty="0" smtClean="0">
              <a:latin typeface="Consolas" panose="020B0609020204030204" pitchFamily="49" charset="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endParaRPr lang="en-US" sz="1800" dirty="0" smtClean="0">
              <a:latin typeface="Consolas" panose="020B0609020204030204" pitchFamily="49" charset="0"/>
              <a:cs typeface="Consolas" panose="020B0609020204030204" pitchFamily="49" charset="0"/>
            </a:endParaRPr>
          </a:p>
          <a:p>
            <a:r>
              <a:rPr lang="en-CA" dirty="0" smtClean="0">
                <a:solidFill>
                  <a:prstClr val="black"/>
                </a:solidFill>
              </a:rPr>
              <a:t>For example:</a:t>
            </a:r>
            <a:endParaRPr lang="en-CA" sz="1800" dirty="0">
              <a:latin typeface="Consolas" panose="020B0609020204030204" pitchFamily="49" charset="0"/>
              <a:cs typeface="Consolas" panose="020B0609020204030204" pitchFamily="49" charset="0"/>
            </a:endParaRPr>
          </a:p>
        </p:txBody>
      </p:sp>
      <p:sp>
        <p:nvSpPr>
          <p:cNvPr id="4" name="Rectangle 3"/>
          <p:cNvSpPr/>
          <p:nvPr/>
        </p:nvSpPr>
        <p:spPr>
          <a:xfrm>
            <a:off x="1767624" y="4366845"/>
            <a:ext cx="5376793" cy="369332"/>
          </a:xfrm>
          <a:prstGeom prst="rect">
            <a:avLst/>
          </a:prstGeom>
        </p:spPr>
        <p:txBody>
          <a:bodyPr wrap="none">
            <a:spAutoFit/>
          </a:bodyPr>
          <a:lstStyle/>
          <a:p>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(3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4)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(5 </a:t>
            </a:r>
            <a:r>
              <a:rPr lang="en-CA" dirty="0">
                <a:latin typeface="Consolas" panose="020B0609020204030204" pitchFamily="49" charset="0"/>
                <a:cs typeface="Consolas" panose="020B0609020204030204" pitchFamily="49" charset="0"/>
              </a:rPr>
              <a:t>* 6 * </a:t>
            </a:r>
            <a:r>
              <a:rPr lang="en-CA" dirty="0" smtClean="0">
                <a:latin typeface="Consolas" panose="020B0609020204030204" pitchFamily="49" charset="0"/>
                <a:cs typeface="Consolas" panose="020B0609020204030204" pitchFamily="49" charset="0"/>
              </a:rPr>
              <a:t>7) - (8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9)</a:t>
            </a:r>
          </a:p>
        </p:txBody>
      </p:sp>
      <p:sp>
        <p:nvSpPr>
          <p:cNvPr id="7" name="Rectangle 6"/>
          <p:cNvSpPr/>
          <p:nvPr/>
        </p:nvSpPr>
        <p:spPr>
          <a:xfrm>
            <a:off x="2123728" y="4754484"/>
            <a:ext cx="311304" cy="369332"/>
          </a:xfrm>
          <a:prstGeom prst="rect">
            <a:avLst/>
          </a:prstGeom>
        </p:spPr>
        <p:txBody>
          <a:bodyPr wrap="none">
            <a:spAutoFit/>
          </a:bodyPr>
          <a:lstStyle/>
          <a:p>
            <a:r>
              <a:rPr lang="en-US" dirty="0">
                <a:latin typeface="Consolas" panose="020B0609020204030204" pitchFamily="49" charset="0"/>
              </a:rPr>
              <a:t>0</a:t>
            </a:r>
            <a:endParaRPr lang="en-CA" dirty="0"/>
          </a:p>
        </p:txBody>
      </p:sp>
      <p:sp>
        <p:nvSpPr>
          <p:cNvPr id="8" name="Rectangle 7"/>
          <p:cNvSpPr/>
          <p:nvPr/>
        </p:nvSpPr>
        <p:spPr>
          <a:xfrm>
            <a:off x="2764397" y="4757949"/>
            <a:ext cx="944489" cy="369332"/>
          </a:xfrm>
          <a:prstGeom prst="rect">
            <a:avLst/>
          </a:prstGeom>
        </p:spPr>
        <p:txBody>
          <a:bodyPr wrap="none">
            <a:spAutoFit/>
          </a:bodyPr>
          <a:lstStyle/>
          <a:p>
            <a:r>
              <a:rPr lang="en-US" dirty="0" smtClean="0">
                <a:latin typeface="Consolas" panose="020B0609020204030204" pitchFamily="49" charset="0"/>
              </a:rPr>
              <a:t>+   12</a:t>
            </a:r>
            <a:endParaRPr lang="en-CA" dirty="0"/>
          </a:p>
        </p:txBody>
      </p:sp>
      <p:sp>
        <p:nvSpPr>
          <p:cNvPr id="9" name="Rectangle 8"/>
          <p:cNvSpPr/>
          <p:nvPr/>
        </p:nvSpPr>
        <p:spPr>
          <a:xfrm>
            <a:off x="4017708" y="4757949"/>
            <a:ext cx="1324402" cy="369332"/>
          </a:xfrm>
          <a:prstGeom prst="rect">
            <a:avLst/>
          </a:prstGeom>
        </p:spPr>
        <p:txBody>
          <a:bodyPr wrap="none">
            <a:spAutoFit/>
          </a:bodyPr>
          <a:lstStyle/>
          <a:p>
            <a:r>
              <a:rPr lang="en-US" dirty="0" smtClean="0">
                <a:latin typeface="Consolas" panose="020B0609020204030204" pitchFamily="49" charset="0"/>
              </a:rPr>
              <a:t>+     210</a:t>
            </a:r>
            <a:endParaRPr lang="en-CA" dirty="0"/>
          </a:p>
        </p:txBody>
      </p:sp>
      <p:sp>
        <p:nvSpPr>
          <p:cNvPr id="10" name="Rectangle 9"/>
          <p:cNvSpPr/>
          <p:nvPr/>
        </p:nvSpPr>
        <p:spPr>
          <a:xfrm>
            <a:off x="5778558" y="4757949"/>
            <a:ext cx="944489" cy="369332"/>
          </a:xfrm>
          <a:prstGeom prst="rect">
            <a:avLst/>
          </a:prstGeom>
        </p:spPr>
        <p:txBody>
          <a:bodyPr wrap="none">
            <a:spAutoFit/>
          </a:bodyPr>
          <a:lstStyle/>
          <a:p>
            <a:r>
              <a:rPr lang="en-US" dirty="0" smtClean="0">
                <a:latin typeface="Consolas" panose="020B0609020204030204" pitchFamily="49" charset="0"/>
              </a:rPr>
              <a:t>-   72</a:t>
            </a:r>
            <a:endParaRPr lang="en-CA" dirty="0"/>
          </a:p>
        </p:txBody>
      </p:sp>
      <p:sp>
        <p:nvSpPr>
          <p:cNvPr id="11" name="Rectangle 10"/>
          <p:cNvSpPr/>
          <p:nvPr/>
        </p:nvSpPr>
        <p:spPr>
          <a:xfrm>
            <a:off x="6648402" y="4754876"/>
            <a:ext cx="817853" cy="369332"/>
          </a:xfrm>
          <a:prstGeom prst="rect">
            <a:avLst/>
          </a:prstGeom>
        </p:spPr>
        <p:txBody>
          <a:bodyPr wrap="none">
            <a:spAutoFit/>
          </a:bodyPr>
          <a:lstStyle/>
          <a:p>
            <a:r>
              <a:rPr lang="en-US" dirty="0" smtClean="0">
                <a:latin typeface="Consolas" panose="020B0609020204030204" pitchFamily="49" charset="0"/>
              </a:rPr>
              <a:t>= 150</a:t>
            </a:r>
            <a:endParaRPr lang="en-CA" dirty="0"/>
          </a:p>
        </p:txBody>
      </p:sp>
    </p:spTree>
    <p:custDataLst>
      <p:tags r:id="rId1"/>
    </p:custDataLst>
    <p:extLst>
      <p:ext uri="{BB962C8B-B14F-4D97-AF65-F5344CB8AC3E}">
        <p14:creationId xmlns:p14="http://schemas.microsoft.com/office/powerpoint/2010/main" val="2770020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remainder</a:t>
            </a:r>
            <a:endParaRPr lang="en-CA" dirty="0"/>
          </a:p>
        </p:txBody>
      </p:sp>
      <p:sp>
        <p:nvSpPr>
          <p:cNvPr id="3" name="Content Placeholder 2"/>
          <p:cNvSpPr>
            <a:spLocks noGrp="1"/>
          </p:cNvSpPr>
          <p:nvPr>
            <p:ph idx="1"/>
          </p:nvPr>
        </p:nvSpPr>
        <p:spPr/>
        <p:txBody>
          <a:bodyPr/>
          <a:lstStyle/>
          <a:p>
            <a:r>
              <a:rPr lang="en-CA" dirty="0" smtClean="0"/>
              <a:t>Recall that in long division, you find the quotient and the remainder</a:t>
            </a:r>
          </a:p>
        </p:txBody>
      </p:sp>
      <p:graphicFrame>
        <p:nvGraphicFramePr>
          <p:cNvPr id="5" name="Object 4"/>
          <p:cNvGraphicFramePr>
            <a:graphicFrameLocks noChangeAspect="1"/>
          </p:cNvGraphicFramePr>
          <p:nvPr>
            <p:extLst>
              <p:ext uri="{D42A27DB-BD31-4B8C-83A1-F6EECF244321}">
                <p14:modId xmlns:p14="http://schemas.microsoft.com/office/powerpoint/2010/main" val="784736793"/>
              </p:ext>
            </p:extLst>
          </p:nvPr>
        </p:nvGraphicFramePr>
        <p:xfrm>
          <a:off x="1917643" y="2593475"/>
          <a:ext cx="1155700" cy="882650"/>
        </p:xfrm>
        <a:graphic>
          <a:graphicData uri="http://schemas.openxmlformats.org/presentationml/2006/ole">
            <mc:AlternateContent xmlns:mc="http://schemas.openxmlformats.org/markup-compatibility/2006">
              <mc:Choice xmlns:v="urn:schemas-microsoft-com:vml" Requires="v">
                <p:oleObj spid="_x0000_s5179" name="Equation" r:id="rId4" imgW="482400" imgH="368280" progId="Equation.DSMT4">
                  <p:embed/>
                </p:oleObj>
              </mc:Choice>
              <mc:Fallback>
                <p:oleObj name="Equation" r:id="rId4" imgW="482400" imgH="368280" progId="Equation.DSMT4">
                  <p:embed/>
                  <p:pic>
                    <p:nvPicPr>
                      <p:cNvPr id="0" name="Object 3"/>
                      <p:cNvPicPr>
                        <a:picLocks noChangeAspect="1" noChangeArrowheads="1"/>
                      </p:cNvPicPr>
                      <p:nvPr/>
                    </p:nvPicPr>
                    <p:blipFill>
                      <a:blip r:embed="rId5"/>
                      <a:srcRect/>
                      <a:stretch>
                        <a:fillRect/>
                      </a:stretch>
                    </p:blipFill>
                    <p:spPr bwMode="auto">
                      <a:xfrm>
                        <a:off x="1917643" y="2593475"/>
                        <a:ext cx="11557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3957063"/>
              </p:ext>
            </p:extLst>
          </p:nvPr>
        </p:nvGraphicFramePr>
        <p:xfrm>
          <a:off x="2173017" y="3283318"/>
          <a:ext cx="577850" cy="822325"/>
        </p:xfrm>
        <a:graphic>
          <a:graphicData uri="http://schemas.openxmlformats.org/presentationml/2006/ole">
            <mc:AlternateContent xmlns:mc="http://schemas.openxmlformats.org/markup-compatibility/2006">
              <mc:Choice xmlns:v="urn:schemas-microsoft-com:vml" Requires="v">
                <p:oleObj spid="_x0000_s5180" name="Equation" r:id="rId6" imgW="241200" imgH="342720" progId="Equation.DSMT4">
                  <p:embed/>
                </p:oleObj>
              </mc:Choice>
              <mc:Fallback>
                <p:oleObj name="Equation" r:id="rId6" imgW="241200" imgH="342720" progId="Equation.DSMT4">
                  <p:embed/>
                  <p:pic>
                    <p:nvPicPr>
                      <p:cNvPr id="0" name=""/>
                      <p:cNvPicPr>
                        <a:picLocks noChangeAspect="1" noChangeArrowheads="1"/>
                      </p:cNvPicPr>
                      <p:nvPr/>
                    </p:nvPicPr>
                    <p:blipFill>
                      <a:blip r:embed="rId7"/>
                      <a:srcRect/>
                      <a:stretch>
                        <a:fillRect/>
                      </a:stretch>
                    </p:blipFill>
                    <p:spPr bwMode="auto">
                      <a:xfrm>
                        <a:off x="2173017" y="3283318"/>
                        <a:ext cx="577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69733278"/>
              </p:ext>
            </p:extLst>
          </p:nvPr>
        </p:nvGraphicFramePr>
        <p:xfrm>
          <a:off x="2202365" y="3763181"/>
          <a:ext cx="728662" cy="1277937"/>
        </p:xfrm>
        <a:graphic>
          <a:graphicData uri="http://schemas.openxmlformats.org/presentationml/2006/ole">
            <mc:AlternateContent xmlns:mc="http://schemas.openxmlformats.org/markup-compatibility/2006">
              <mc:Choice xmlns:v="urn:schemas-microsoft-com:vml" Requires="v">
                <p:oleObj spid="_x0000_s5181" name="Equation" r:id="rId8" imgW="304560" imgH="533160" progId="Equation.DSMT4">
                  <p:embed/>
                </p:oleObj>
              </mc:Choice>
              <mc:Fallback>
                <p:oleObj name="Equation" r:id="rId8" imgW="304560" imgH="533160" progId="Equation.DSMT4">
                  <p:embed/>
                  <p:pic>
                    <p:nvPicPr>
                      <p:cNvPr id="0" name=""/>
                      <p:cNvPicPr>
                        <a:picLocks noChangeAspect="1" noChangeArrowheads="1"/>
                      </p:cNvPicPr>
                      <p:nvPr/>
                    </p:nvPicPr>
                    <p:blipFill>
                      <a:blip r:embed="rId9"/>
                      <a:srcRect/>
                      <a:stretch>
                        <a:fillRect/>
                      </a:stretch>
                    </p:blipFill>
                    <p:spPr bwMode="auto">
                      <a:xfrm>
                        <a:off x="2202365" y="3763181"/>
                        <a:ext cx="72866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2986552"/>
              </p:ext>
            </p:extLst>
          </p:nvPr>
        </p:nvGraphicFramePr>
        <p:xfrm>
          <a:off x="2373135" y="4671342"/>
          <a:ext cx="698500" cy="1277938"/>
        </p:xfrm>
        <a:graphic>
          <a:graphicData uri="http://schemas.openxmlformats.org/presentationml/2006/ole">
            <mc:AlternateContent xmlns:mc="http://schemas.openxmlformats.org/markup-compatibility/2006">
              <mc:Choice xmlns:v="urn:schemas-microsoft-com:vml" Requires="v">
                <p:oleObj spid="_x0000_s5182" name="Equation" r:id="rId10" imgW="291960" imgH="533160" progId="Equation.DSMT4">
                  <p:embed/>
                </p:oleObj>
              </mc:Choice>
              <mc:Fallback>
                <p:oleObj name="Equation" r:id="rId10" imgW="291960" imgH="533160" progId="Equation.DSMT4">
                  <p:embed/>
                  <p:pic>
                    <p:nvPicPr>
                      <p:cNvPr id="0" name=""/>
                      <p:cNvPicPr>
                        <a:picLocks noChangeAspect="1" noChangeArrowheads="1"/>
                      </p:cNvPicPr>
                      <p:nvPr/>
                    </p:nvPicPr>
                    <p:blipFill>
                      <a:blip r:embed="rId11"/>
                      <a:srcRect/>
                      <a:stretch>
                        <a:fillRect/>
                      </a:stretch>
                    </p:blipFill>
                    <p:spPr bwMode="auto">
                      <a:xfrm>
                        <a:off x="2373135" y="4671342"/>
                        <a:ext cx="6985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718314" y="5960166"/>
            <a:ext cx="1255472" cy="369332"/>
          </a:xfrm>
          <a:prstGeom prst="rect">
            <a:avLst/>
          </a:prstGeom>
        </p:spPr>
        <p:txBody>
          <a:bodyPr wrap="none">
            <a:spAutoFit/>
          </a:bodyPr>
          <a:lstStyle/>
          <a:p>
            <a:pPr algn="ctr"/>
            <a:r>
              <a:rPr lang="en-CA" dirty="0" smtClean="0">
                <a:solidFill>
                  <a:srgbClr val="C00000"/>
                </a:solidFill>
                <a:latin typeface="Georgia" panose="02040502050405020303" pitchFamily="18" charset="0"/>
                <a:cs typeface="Consolas" panose="020B0609020204030204" pitchFamily="49" charset="0"/>
              </a:rPr>
              <a:t>remainder</a:t>
            </a:r>
            <a:endParaRPr lang="en-CA" dirty="0">
              <a:solidFill>
                <a:srgbClr val="C00000"/>
              </a:solidFill>
              <a:latin typeface="Georgia" panose="02040502050405020303" pitchFamily="18" charset="0"/>
              <a:cs typeface="Consolas" panose="020B0609020204030204" pitchFamily="49" charset="0"/>
            </a:endParaRPr>
          </a:p>
        </p:txBody>
      </p:sp>
      <p:cxnSp>
        <p:nvCxnSpPr>
          <p:cNvPr id="10" name="Straight Arrow Connector 9"/>
          <p:cNvCxnSpPr/>
          <p:nvPr/>
        </p:nvCxnSpPr>
        <p:spPr>
          <a:xfrm flipV="1">
            <a:off x="2437799" y="5816150"/>
            <a:ext cx="338105" cy="247382"/>
          </a:xfrm>
          <a:prstGeom prst="straightConnector1">
            <a:avLst/>
          </a:prstGeom>
          <a:ln w="28575">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52527" y="2132856"/>
            <a:ext cx="1048685" cy="369332"/>
          </a:xfrm>
          <a:prstGeom prst="rect">
            <a:avLst/>
          </a:prstGeom>
        </p:spPr>
        <p:txBody>
          <a:bodyPr wrap="none">
            <a:spAutoFit/>
          </a:bodyPr>
          <a:lstStyle/>
          <a:p>
            <a:pPr algn="ctr"/>
            <a:r>
              <a:rPr lang="en-CA" dirty="0" smtClean="0">
                <a:solidFill>
                  <a:srgbClr val="C00000"/>
                </a:solidFill>
                <a:latin typeface="Georgia" panose="02040502050405020303" pitchFamily="18" charset="0"/>
                <a:cs typeface="Consolas" panose="020B0609020204030204" pitchFamily="49" charset="0"/>
              </a:rPr>
              <a:t>quotient</a:t>
            </a:r>
            <a:endParaRPr lang="en-CA" dirty="0">
              <a:solidFill>
                <a:srgbClr val="C00000"/>
              </a:solidFill>
              <a:latin typeface="Georgia" panose="02040502050405020303" pitchFamily="18" charset="0"/>
              <a:cs typeface="Consolas" panose="020B0609020204030204" pitchFamily="49" charset="0"/>
            </a:endParaRPr>
          </a:p>
        </p:txBody>
      </p:sp>
      <p:cxnSp>
        <p:nvCxnSpPr>
          <p:cNvPr id="12" name="Straight Arrow Connector 11"/>
          <p:cNvCxnSpPr/>
          <p:nvPr/>
        </p:nvCxnSpPr>
        <p:spPr>
          <a:xfrm flipH="1">
            <a:off x="2857320" y="2436567"/>
            <a:ext cx="146099" cy="200345"/>
          </a:xfrm>
          <a:prstGeom prst="straightConnector1">
            <a:avLst/>
          </a:prstGeom>
          <a:ln w="28575">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896667699"/>
              </p:ext>
            </p:extLst>
          </p:nvPr>
        </p:nvGraphicFramePr>
        <p:xfrm>
          <a:off x="4839377" y="3140968"/>
          <a:ext cx="2311400" cy="365125"/>
        </p:xfrm>
        <a:graphic>
          <a:graphicData uri="http://schemas.openxmlformats.org/presentationml/2006/ole">
            <mc:AlternateContent xmlns:mc="http://schemas.openxmlformats.org/markup-compatibility/2006">
              <mc:Choice xmlns:v="urn:schemas-microsoft-com:vml" Requires="v">
                <p:oleObj spid="_x0000_s5183" name="Equation" r:id="rId12" imgW="965160" imgH="152280" progId="Equation.DSMT4">
                  <p:embed/>
                </p:oleObj>
              </mc:Choice>
              <mc:Fallback>
                <p:oleObj name="Equation" r:id="rId12" imgW="965160" imgH="152280" progId="Equation.DSMT4">
                  <p:embed/>
                  <p:pic>
                    <p:nvPicPr>
                      <p:cNvPr id="0" name=""/>
                      <p:cNvPicPr>
                        <a:picLocks noChangeAspect="1" noChangeArrowheads="1"/>
                      </p:cNvPicPr>
                      <p:nvPr/>
                    </p:nvPicPr>
                    <p:blipFill>
                      <a:blip r:embed="rId13"/>
                      <a:srcRect/>
                      <a:stretch>
                        <a:fillRect/>
                      </a:stretch>
                    </p:blipFill>
                    <p:spPr bwMode="auto">
                      <a:xfrm>
                        <a:off x="4839377" y="3140968"/>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89082413"/>
              </p:ext>
            </p:extLst>
          </p:nvPr>
        </p:nvGraphicFramePr>
        <p:xfrm>
          <a:off x="4788024" y="3645024"/>
          <a:ext cx="2128837" cy="850900"/>
        </p:xfrm>
        <a:graphic>
          <a:graphicData uri="http://schemas.openxmlformats.org/presentationml/2006/ole">
            <mc:AlternateContent xmlns:mc="http://schemas.openxmlformats.org/markup-compatibility/2006">
              <mc:Choice xmlns:v="urn:schemas-microsoft-com:vml" Requires="v">
                <p:oleObj spid="_x0000_s5184" name="Equation" r:id="rId14" imgW="888840" imgH="355320" progId="Equation.DSMT4">
                  <p:embed/>
                </p:oleObj>
              </mc:Choice>
              <mc:Fallback>
                <p:oleObj name="Equation" r:id="rId14" imgW="888840" imgH="355320" progId="Equation.DSMT4">
                  <p:embed/>
                  <p:pic>
                    <p:nvPicPr>
                      <p:cNvPr id="0" name=""/>
                      <p:cNvPicPr>
                        <a:picLocks noChangeAspect="1" noChangeArrowheads="1"/>
                      </p:cNvPicPr>
                      <p:nvPr/>
                    </p:nvPicPr>
                    <p:blipFill>
                      <a:blip r:embed="rId15"/>
                      <a:srcRect/>
                      <a:stretch>
                        <a:fillRect/>
                      </a:stretch>
                    </p:blipFill>
                    <p:spPr bwMode="auto">
                      <a:xfrm>
                        <a:off x="4788024" y="3645024"/>
                        <a:ext cx="212883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933080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remainder</a:t>
            </a:r>
            <a:endParaRPr lang="en-CA" dirty="0"/>
          </a:p>
        </p:txBody>
      </p:sp>
      <p:sp>
        <p:nvSpPr>
          <p:cNvPr id="3" name="Content Placeholder 2"/>
          <p:cNvSpPr>
            <a:spLocks noGrp="1"/>
          </p:cNvSpPr>
          <p:nvPr>
            <p:ph idx="1"/>
          </p:nvPr>
        </p:nvSpPr>
        <p:spPr/>
        <p:txBody>
          <a:bodyPr/>
          <a:lstStyle/>
          <a:p>
            <a:r>
              <a:rPr lang="en-CA" dirty="0" smtClean="0"/>
              <a:t>To find the remainder of a division, use the </a:t>
            </a:r>
            <a:r>
              <a:rPr lang="en-CA" i="1" dirty="0" smtClean="0"/>
              <a:t>modulus</a:t>
            </a:r>
            <a:r>
              <a:rPr lang="en-CA" dirty="0" smtClean="0"/>
              <a:t> operator </a:t>
            </a:r>
            <a:r>
              <a:rPr lang="en-CA" dirty="0" smtClean="0">
                <a:latin typeface="Consolas" panose="020B0609020204030204" pitchFamily="49" charset="0"/>
              </a:rPr>
              <a:t>%</a:t>
            </a:r>
          </a:p>
          <a:p>
            <a:pPr lvl="1"/>
            <a:r>
              <a:rPr lang="en-CA" dirty="0" smtClean="0"/>
              <a:t>Also called the </a:t>
            </a:r>
            <a:r>
              <a:rPr lang="en-CA" i="1" dirty="0" smtClean="0"/>
              <a:t>remainder</a:t>
            </a:r>
            <a:r>
              <a:rPr lang="en-CA" dirty="0" smtClean="0"/>
              <a:t> operator</a:t>
            </a:r>
          </a:p>
          <a:p>
            <a:pPr marL="0" indent="0">
              <a:buNone/>
            </a:pPr>
            <a:endParaRPr lang="en-CA" sz="1800" dirty="0" smtClean="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std::cout &lt;&lt;    (1 % 2)   &lt;&lt;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endl</a:t>
            </a:r>
            <a:r>
              <a:rPr lang="en-CA" sz="1800" dirty="0" smtClean="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outputs  1</a:t>
            </a: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(7 % 3)   </a:t>
            </a:r>
            <a:r>
              <a:rPr lang="en-CA" sz="1800" dirty="0">
                <a:latin typeface="Consolas" panose="020B0609020204030204" pitchFamily="49" charset="0"/>
                <a:cs typeface="Consolas" panose="020B0609020204030204" pitchFamily="49" charset="0"/>
              </a:rPr>
              <a:t>&lt;&lt; </a:t>
            </a:r>
            <a:r>
              <a:rPr lang="en-CA" sz="1800" dirty="0" err="1">
                <a:latin typeface="Consolas" panose="020B0609020204030204" pitchFamily="49" charset="0"/>
                <a:cs typeface="Consolas" panose="020B0609020204030204" pitchFamily="49" charset="0"/>
              </a:rPr>
              <a:t>std</a:t>
            </a:r>
            <a:r>
              <a:rPr lang="en-CA" sz="1800" dirty="0">
                <a:latin typeface="Consolas" panose="020B0609020204030204" pitchFamily="49" charset="0"/>
                <a:cs typeface="Consolas" panose="020B0609020204030204" pitchFamily="49" charset="0"/>
              </a:rPr>
              <a:t>::</a:t>
            </a:r>
            <a:r>
              <a:rPr lang="en-CA" sz="1800" dirty="0" err="1">
                <a:latin typeface="Consolas" panose="020B0609020204030204" pitchFamily="49" charset="0"/>
                <a:cs typeface="Consolas" panose="020B0609020204030204" pitchFamily="49" charset="0"/>
              </a:rPr>
              <a:t>endl</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outputs  1</a:t>
            </a:r>
            <a:endParaRPr lang="en-CA" sz="1800" dirty="0">
              <a:solidFill>
                <a:srgbClr val="0070C0"/>
              </a:solidFill>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(-11 %  4</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&lt;&lt; </a:t>
            </a:r>
            <a:r>
              <a:rPr lang="en-CA" sz="1800" dirty="0" err="1">
                <a:latin typeface="Consolas" panose="020B0609020204030204" pitchFamily="49" charset="0"/>
                <a:cs typeface="Consolas" panose="020B0609020204030204" pitchFamily="49" charset="0"/>
              </a:rPr>
              <a:t>std</a:t>
            </a:r>
            <a:r>
              <a:rPr lang="en-CA" sz="1800" dirty="0">
                <a:latin typeface="Consolas" panose="020B0609020204030204" pitchFamily="49" charset="0"/>
                <a:cs typeface="Consolas" panose="020B0609020204030204" pitchFamily="49" charset="0"/>
              </a:rPr>
              <a:t>::</a:t>
            </a:r>
            <a:r>
              <a:rPr lang="en-CA" sz="1800" dirty="0" err="1">
                <a:latin typeface="Consolas" panose="020B0609020204030204" pitchFamily="49" charset="0"/>
                <a:cs typeface="Consolas" panose="020B0609020204030204" pitchFamily="49" charset="0"/>
              </a:rPr>
              <a:t>endl</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outputs -3</a:t>
            </a:r>
            <a:endParaRPr lang="en-CA" sz="1800" dirty="0">
              <a:solidFill>
                <a:srgbClr val="0070C0"/>
              </a:solidFill>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(-175 % -13</a:t>
            </a:r>
            <a:r>
              <a:rPr lang="en-CA" sz="1800" dirty="0">
                <a:latin typeface="Consolas" panose="020B0609020204030204" pitchFamily="49" charset="0"/>
                <a:cs typeface="Consolas" panose="020B0609020204030204" pitchFamily="49" charset="0"/>
              </a:rPr>
              <a:t>) &lt;&lt; </a:t>
            </a:r>
            <a:r>
              <a:rPr lang="en-CA" sz="1800" dirty="0" err="1">
                <a:latin typeface="Consolas" panose="020B0609020204030204" pitchFamily="49" charset="0"/>
                <a:cs typeface="Consolas" panose="020B0609020204030204" pitchFamily="49" charset="0"/>
              </a:rPr>
              <a:t>std</a:t>
            </a:r>
            <a:r>
              <a:rPr lang="en-CA" sz="1800" dirty="0">
                <a:latin typeface="Consolas" panose="020B0609020204030204" pitchFamily="49" charset="0"/>
                <a:cs typeface="Consolas" panose="020B0609020204030204" pitchFamily="49" charset="0"/>
              </a:rPr>
              <a:t>::</a:t>
            </a:r>
            <a:r>
              <a:rPr lang="en-CA" sz="1800" dirty="0" err="1">
                <a:latin typeface="Consolas" panose="020B0609020204030204" pitchFamily="49" charset="0"/>
                <a:cs typeface="Consolas" panose="020B0609020204030204" pitchFamily="49" charset="0"/>
              </a:rPr>
              <a:t>endl</a:t>
            </a:r>
            <a:r>
              <a:rPr lang="en-CA" sz="1800" dirty="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 outputs -6</a:t>
            </a:r>
            <a:endParaRPr lang="en-CA" sz="1800" dirty="0">
              <a:solidFill>
                <a:srgbClr val="0070C0"/>
              </a:solidFill>
            </a:endParaRPr>
          </a:p>
          <a:p>
            <a:pPr marL="0" indent="0">
              <a:buNone/>
            </a:pPr>
            <a:endParaRPr lang="en-CA" sz="1800" dirty="0" smtClean="0">
              <a:solidFill>
                <a:schemeClr val="bg1">
                  <a:lumMod val="75000"/>
                </a:schemeClr>
              </a:solidFill>
              <a:latin typeface="Consolas" panose="020B0609020204030204" pitchFamily="49" charset="0"/>
              <a:cs typeface="Consolas" panose="020B0609020204030204" pitchFamily="49" charset="0"/>
            </a:endParaRPr>
          </a:p>
          <a:p>
            <a:endParaRPr lang="en-CA" dirty="0" smtClean="0"/>
          </a:p>
          <a:p>
            <a:r>
              <a:rPr lang="en-CA" dirty="0" smtClean="0"/>
              <a:t>For any integers </a:t>
            </a:r>
            <a:r>
              <a:rPr lang="en-CA" dirty="0" smtClean="0">
                <a:latin typeface="Consolas" panose="020B0609020204030204" pitchFamily="49" charset="0"/>
                <a:cs typeface="Consolas" panose="020B0609020204030204" pitchFamily="49" charset="0"/>
              </a:rPr>
              <a:t>m</a:t>
            </a:r>
            <a:r>
              <a:rPr lang="en-CA" dirty="0" smtClean="0"/>
              <a:t> and </a:t>
            </a:r>
            <a:r>
              <a:rPr lang="en-CA" dirty="0" smtClean="0">
                <a:latin typeface="Consolas" panose="020B0609020204030204" pitchFamily="49" charset="0"/>
                <a:cs typeface="Consolas" panose="020B0609020204030204" pitchFamily="49" charset="0"/>
              </a:rPr>
              <a:t>n</a:t>
            </a:r>
            <a:r>
              <a:rPr lang="en-CA" dirty="0" smtClean="0"/>
              <a:t>, it is always true that</a:t>
            </a:r>
          </a:p>
          <a:p>
            <a:pPr marL="0" indent="0" algn="ctr">
              <a:buNone/>
            </a:pPr>
            <a:r>
              <a:rPr lang="en-CA" dirty="0" smtClean="0">
                <a:latin typeface="Consolas" panose="020B0609020204030204" pitchFamily="49" charset="0"/>
                <a:cs typeface="Consolas" panose="020B0609020204030204" pitchFamily="49" charset="0"/>
              </a:rPr>
              <a:t>(n/m)*m + </a:t>
            </a:r>
            <a:r>
              <a:rPr lang="en-CA" dirty="0" err="1" smtClean="0">
                <a:latin typeface="Consolas" panose="020B0609020204030204" pitchFamily="49" charset="0"/>
                <a:cs typeface="Consolas" panose="020B0609020204030204" pitchFamily="49" charset="0"/>
              </a:rPr>
              <a:t>n%m</a:t>
            </a:r>
            <a:r>
              <a:rPr lang="en-CA" dirty="0" smtClean="0"/>
              <a:t>   equals   </a:t>
            </a:r>
            <a:r>
              <a:rPr lang="en-CA" dirty="0" smtClean="0">
                <a:latin typeface="Consolas" panose="020B0609020204030204" pitchFamily="49" charset="0"/>
                <a:cs typeface="Consolas" panose="020B0609020204030204" pitchFamily="49" charset="0"/>
              </a:rPr>
              <a:t>n</a:t>
            </a:r>
            <a:endParaRPr lang="en-CA" dirty="0">
              <a:latin typeface="Consolas" panose="020B0609020204030204" pitchFamily="49" charset="0"/>
              <a:cs typeface="Consolas" panose="020B0609020204030204" pitchFamily="49" charset="0"/>
            </a:endParaRPr>
          </a:p>
          <a:p>
            <a:pPr marL="0" indent="0">
              <a:buNone/>
            </a:pPr>
            <a:endParaRPr lang="en-CA" dirty="0" smtClean="0"/>
          </a:p>
        </p:txBody>
      </p:sp>
    </p:spTree>
    <p:custDataLst>
      <p:tags r:id="rId1"/>
    </p:custDataLst>
    <p:extLst>
      <p:ext uri="{BB962C8B-B14F-4D97-AF65-F5344CB8AC3E}">
        <p14:creationId xmlns:p14="http://schemas.microsoft.com/office/powerpoint/2010/main" val="3659071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Define binary arithmetic operators</a:t>
            </a:r>
          </a:p>
          <a:p>
            <a:pPr lvl="2"/>
            <a:r>
              <a:rPr lang="en-CA" dirty="0" smtClean="0"/>
              <a:t>Addition, subtraction, multiplication and division</a:t>
            </a:r>
          </a:p>
          <a:p>
            <a:pPr lvl="2"/>
            <a:r>
              <a:rPr lang="en-CA" dirty="0" smtClean="0"/>
              <a:t>Integer division</a:t>
            </a:r>
          </a:p>
          <a:p>
            <a:pPr lvl="2"/>
            <a:r>
              <a:rPr lang="en-CA" dirty="0" smtClean="0"/>
              <a:t>Remainder/modulus operator</a:t>
            </a:r>
          </a:p>
          <a:p>
            <a:pPr lvl="2"/>
            <a:r>
              <a:rPr lang="en-CA" dirty="0" smtClean="0"/>
              <a:t>Conversion of integers to floating-point</a:t>
            </a:r>
          </a:p>
          <a:p>
            <a:pPr lvl="1"/>
            <a:r>
              <a:rPr lang="en-CA" dirty="0" smtClean="0"/>
              <a:t>Look at order of operations</a:t>
            </a:r>
          </a:p>
          <a:p>
            <a:pPr lvl="2"/>
            <a:r>
              <a:rPr lang="en-CA" dirty="0" smtClean="0"/>
              <a:t>Standard conversions and order of operations</a:t>
            </a:r>
          </a:p>
          <a:p>
            <a:pPr lvl="1"/>
            <a:r>
              <a:rPr lang="en-US" dirty="0" smtClean="0"/>
              <a:t>Consider initialization of and assignment to local variables</a:t>
            </a:r>
            <a:endParaRPr lang="en-CA" dirty="0" smtClean="0"/>
          </a:p>
          <a:p>
            <a:pPr lvl="1"/>
            <a:r>
              <a:rPr lang="en-CA" dirty="0" smtClean="0"/>
              <a:t>Describe the unary arithmetic operators</a:t>
            </a:r>
          </a:p>
          <a:p>
            <a:pPr lvl="2"/>
            <a:r>
              <a:rPr lang="en-CA" dirty="0" smtClean="0"/>
              <a:t>Negation and “+”</a:t>
            </a:r>
            <a:endParaRPr lang="en-CA" dirty="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remainder</a:t>
            </a:r>
            <a:endParaRPr lang="en-CA" dirty="0"/>
          </a:p>
        </p:txBody>
      </p:sp>
      <p:sp>
        <p:nvSpPr>
          <p:cNvPr id="3" name="Content Placeholder 2"/>
          <p:cNvSpPr>
            <a:spLocks noGrp="1"/>
          </p:cNvSpPr>
          <p:nvPr>
            <p:ph idx="1"/>
          </p:nvPr>
        </p:nvSpPr>
        <p:spPr/>
        <p:txBody>
          <a:bodyPr/>
          <a:lstStyle/>
          <a:p>
            <a:r>
              <a:rPr lang="en-CA" dirty="0" smtClean="0"/>
              <a:t>Let’s take a closer look at:</a:t>
            </a:r>
          </a:p>
          <a:p>
            <a:pPr marL="0" indent="0" algn="ctr">
              <a:buNone/>
            </a:pPr>
            <a:r>
              <a:rPr lang="en-CA" dirty="0" smtClean="0">
                <a:latin typeface="Consolas" panose="020B0609020204030204" pitchFamily="49" charset="0"/>
                <a:cs typeface="Consolas" panose="020B0609020204030204" pitchFamily="49" charset="0"/>
              </a:rPr>
              <a:t>(n/m)*m + </a:t>
            </a:r>
            <a:r>
              <a:rPr lang="en-CA" dirty="0" err="1" smtClean="0">
                <a:latin typeface="Consolas" panose="020B0609020204030204" pitchFamily="49" charset="0"/>
                <a:cs typeface="Consolas" panose="020B0609020204030204" pitchFamily="49" charset="0"/>
              </a:rPr>
              <a:t>n%m</a:t>
            </a:r>
            <a:endParaRPr lang="en-CA" dirty="0">
              <a:latin typeface="Consolas" panose="020B0609020204030204" pitchFamily="49" charset="0"/>
              <a:cs typeface="Consolas" panose="020B0609020204030204" pitchFamily="49" charset="0"/>
            </a:endParaRPr>
          </a:p>
          <a:p>
            <a:pPr marL="0" indent="0">
              <a:buNone/>
            </a:pPr>
            <a:endParaRPr lang="en-CA" dirty="0" smtClean="0"/>
          </a:p>
          <a:p>
            <a:r>
              <a:rPr lang="en-CA" dirty="0" smtClean="0"/>
              <a:t>Don’t we know from mathematics that as long as </a:t>
            </a:r>
            <a:r>
              <a:rPr lang="en-CA" i="1"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0</a:t>
            </a:r>
            <a:r>
              <a:rPr lang="en-CA" dirty="0" smtClean="0"/>
              <a:t>,</a:t>
            </a:r>
          </a:p>
          <a:p>
            <a:endParaRPr lang="en-CA" dirty="0"/>
          </a:p>
          <a:p>
            <a:endParaRPr lang="en-CA" dirty="0" smtClean="0"/>
          </a:p>
          <a:p>
            <a:endParaRPr lang="en-CA" dirty="0"/>
          </a:p>
          <a:p>
            <a:r>
              <a:rPr lang="en-CA" dirty="0" smtClean="0"/>
              <a:t>C++ evaluates one operation at a time</a:t>
            </a:r>
          </a:p>
          <a:p>
            <a:pPr lvl="1"/>
            <a:r>
              <a:rPr lang="en-CA" dirty="0" smtClean="0"/>
              <a:t>If the compiler sees </a:t>
            </a:r>
            <a:r>
              <a:rPr lang="en-CA" dirty="0" smtClean="0">
                <a:latin typeface="Consolas" panose="020B0609020204030204" pitchFamily="49" charset="0"/>
                <a:cs typeface="Consolas" panose="020B0609020204030204" pitchFamily="49" charset="0"/>
              </a:rPr>
              <a:t>(7/3)*3</a:t>
            </a:r>
            <a:r>
              <a:rPr lang="en-CA" dirty="0" smtClean="0"/>
              <a:t>,</a:t>
            </a:r>
          </a:p>
          <a:p>
            <a:pPr lvl="2"/>
            <a:r>
              <a:rPr lang="en-CA" dirty="0" smtClean="0"/>
              <a:t>It first will have </a:t>
            </a:r>
            <a:r>
              <a:rPr lang="en-CA" dirty="0" smtClean="0">
                <a:latin typeface="Consolas" panose="020B0609020204030204" pitchFamily="49" charset="0"/>
                <a:cs typeface="Consolas" panose="020B0609020204030204" pitchFamily="49" charset="0"/>
              </a:rPr>
              <a:t>(7/3)</a:t>
            </a:r>
            <a:r>
              <a:rPr lang="en-CA" dirty="0" smtClean="0"/>
              <a:t> calculated, which evaluates to </a:t>
            </a:r>
            <a:r>
              <a:rPr lang="en-CA" dirty="0" smtClean="0">
                <a:latin typeface="Consolas" panose="020B0609020204030204" pitchFamily="49" charset="0"/>
                <a:cs typeface="Consolas" panose="020B0609020204030204" pitchFamily="49" charset="0"/>
              </a:rPr>
              <a:t>2</a:t>
            </a:r>
          </a:p>
          <a:p>
            <a:pPr lvl="2"/>
            <a:r>
              <a:rPr lang="en-CA" dirty="0" smtClean="0"/>
              <a:t>It then proceeds to calculate </a:t>
            </a:r>
            <a:r>
              <a:rPr lang="en-CA" dirty="0" smtClean="0">
                <a:latin typeface="Consolas" panose="020B0609020204030204" pitchFamily="49" charset="0"/>
                <a:cs typeface="Consolas" panose="020B0609020204030204" pitchFamily="49" charset="0"/>
              </a:rPr>
              <a:t>2*3</a:t>
            </a:r>
            <a:r>
              <a:rPr lang="en-CA" dirty="0" smtClean="0"/>
              <a:t> which is </a:t>
            </a:r>
            <a:r>
              <a:rPr lang="en-CA" dirty="0" smtClean="0">
                <a:latin typeface="Consolas" panose="020B0609020204030204" pitchFamily="49" charset="0"/>
                <a:cs typeface="Consolas" panose="020B0609020204030204" pitchFamily="49" charset="0"/>
              </a:rPr>
              <a:t>6</a:t>
            </a:r>
          </a:p>
          <a:p>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372901118"/>
              </p:ext>
            </p:extLst>
          </p:nvPr>
        </p:nvGraphicFramePr>
        <p:xfrm>
          <a:off x="3973885" y="3010148"/>
          <a:ext cx="1246187" cy="850900"/>
        </p:xfrm>
        <a:graphic>
          <a:graphicData uri="http://schemas.openxmlformats.org/presentationml/2006/ole">
            <mc:AlternateContent xmlns:mc="http://schemas.openxmlformats.org/markup-compatibility/2006">
              <mc:Choice xmlns:v="urn:schemas-microsoft-com:vml" Requires="v">
                <p:oleObj spid="_x0000_s4134" name="Equation" r:id="rId4" imgW="520560" imgH="355320" progId="Equation.DSMT4">
                  <p:embed/>
                </p:oleObj>
              </mc:Choice>
              <mc:Fallback>
                <p:oleObj name="Equation" r:id="rId4" imgW="520560" imgH="355320" progId="Equation.DSMT4">
                  <p:embed/>
                  <p:pic>
                    <p:nvPicPr>
                      <p:cNvPr id="0" name="Object 3"/>
                      <p:cNvPicPr>
                        <a:picLocks noChangeAspect="1" noChangeArrowheads="1"/>
                      </p:cNvPicPr>
                      <p:nvPr/>
                    </p:nvPicPr>
                    <p:blipFill>
                      <a:blip r:embed="rId5"/>
                      <a:srcRect/>
                      <a:stretch>
                        <a:fillRect/>
                      </a:stretch>
                    </p:blipFill>
                    <p:spPr bwMode="auto">
                      <a:xfrm>
                        <a:off x="3973885" y="3010148"/>
                        <a:ext cx="12461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5212830" y="3264806"/>
            <a:ext cx="295274" cy="369332"/>
          </a:xfrm>
          <a:prstGeom prst="rect">
            <a:avLst/>
          </a:prstGeom>
        </p:spPr>
        <p:txBody>
          <a:bodyPr wrap="none">
            <a:spAutoFit/>
          </a:bodyPr>
          <a:lstStyle/>
          <a:p>
            <a:r>
              <a:rPr lang="en-CA" dirty="0" smtClean="0">
                <a:latin typeface="Georgia" panose="02040502050405020303" pitchFamily="18" charset="0"/>
              </a:rPr>
              <a:t>?</a:t>
            </a:r>
            <a:endParaRPr lang="en-CA" dirty="0">
              <a:latin typeface="Georgia" panose="02040502050405020303" pitchFamily="18" charset="0"/>
            </a:endParaRPr>
          </a:p>
        </p:txBody>
      </p:sp>
    </p:spTree>
    <p:custDataLst>
      <p:tags r:id="rId2"/>
    </p:custDataLst>
    <p:extLst>
      <p:ext uri="{BB962C8B-B14F-4D97-AF65-F5344CB8AC3E}">
        <p14:creationId xmlns:p14="http://schemas.microsoft.com/office/powerpoint/2010/main" val="4078987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Spacing around operators</a:t>
            </a:r>
            <a:endParaRPr lang="en-CA" dirty="0"/>
          </a:p>
        </p:txBody>
      </p:sp>
      <p:sp>
        <p:nvSpPr>
          <p:cNvPr id="3" name="Content Placeholder 2"/>
          <p:cNvSpPr>
            <a:spLocks noGrp="1"/>
          </p:cNvSpPr>
          <p:nvPr>
            <p:ph idx="1"/>
          </p:nvPr>
        </p:nvSpPr>
        <p:spPr/>
        <p:txBody>
          <a:bodyPr/>
          <a:lstStyle/>
          <a:p>
            <a:r>
              <a:rPr lang="en-CA" dirty="0" smtClean="0"/>
              <a:t>In C++, you can put any amount of whitespace between operators and their operands:</a:t>
            </a:r>
          </a:p>
          <a:p>
            <a:pPr marL="800100" lvl="2" indent="0" algn="l">
              <a:buNone/>
            </a:pPr>
            <a:r>
              <a:rPr lang="en-CA" sz="2000" dirty="0" err="1" smtClean="0">
                <a:latin typeface="Consolas" panose="020B0609020204030204" pitchFamily="49" charset="0"/>
                <a:cs typeface="Consolas" panose="020B0609020204030204" pitchFamily="49" charset="0"/>
              </a:rPr>
              <a:t>std</a:t>
            </a:r>
            <a:r>
              <a:rPr lang="en-CA" sz="2000" dirty="0" smtClean="0">
                <a:latin typeface="Consolas" panose="020B0609020204030204" pitchFamily="49" charset="0"/>
                <a:cs typeface="Consolas" panose="020B0609020204030204" pitchFamily="49" charset="0"/>
              </a:rPr>
              <a:t>::</a:t>
            </a:r>
            <a:r>
              <a:rPr lang="en-CA" sz="2000" dirty="0" err="1" smtClean="0">
                <a:latin typeface="Consolas" panose="020B0609020204030204" pitchFamily="49" charset="0"/>
                <a:cs typeface="Consolas" panose="020B0609020204030204" pitchFamily="49" charset="0"/>
              </a:rPr>
              <a:t>cout</a:t>
            </a:r>
            <a:r>
              <a:rPr lang="en-CA" sz="2000" dirty="0" smtClean="0">
                <a:latin typeface="Consolas" panose="020B0609020204030204" pitchFamily="49" charset="0"/>
                <a:cs typeface="Consolas" panose="020B0609020204030204" pitchFamily="49" charset="0"/>
              </a:rPr>
              <a:t> &lt;&lt; ((n/m)*m + </a:t>
            </a:r>
            <a:r>
              <a:rPr lang="en-CA" sz="2000" dirty="0" err="1" smtClean="0">
                <a:latin typeface="Consolas" panose="020B0609020204030204" pitchFamily="49" charset="0"/>
                <a:cs typeface="Consolas" panose="020B0609020204030204" pitchFamily="49" charset="0"/>
              </a:rPr>
              <a:t>n%m</a:t>
            </a:r>
            <a:r>
              <a:rPr lang="en-CA" sz="2000" dirty="0" smtClean="0">
                <a:latin typeface="Consolas" panose="020B0609020204030204" pitchFamily="49" charset="0"/>
                <a:cs typeface="Consolas" panose="020B0609020204030204" pitchFamily="49" charset="0"/>
              </a:rPr>
              <a:t>);</a:t>
            </a:r>
          </a:p>
          <a:p>
            <a:pPr marL="800100" lvl="2" indent="0" algn="l">
              <a:buNone/>
            </a:pPr>
            <a:r>
              <a:rPr lang="en-CA" sz="2000" dirty="0" err="1" smtClean="0">
                <a:latin typeface="Consolas" panose="020B0609020204030204" pitchFamily="49" charset="0"/>
                <a:cs typeface="Consolas" panose="020B0609020204030204" pitchFamily="49" charset="0"/>
              </a:rPr>
              <a:t>std</a:t>
            </a:r>
            <a:r>
              <a:rPr lang="en-CA" sz="2000" dirty="0" smtClean="0">
                <a:latin typeface="Consolas" panose="020B0609020204030204" pitchFamily="49" charset="0"/>
                <a:cs typeface="Consolas" panose="020B0609020204030204" pitchFamily="49" charset="0"/>
              </a:rPr>
              <a:t>::</a:t>
            </a:r>
            <a:r>
              <a:rPr lang="en-CA" sz="2000" dirty="0" err="1" smtClean="0">
                <a:latin typeface="Consolas" panose="020B0609020204030204" pitchFamily="49" charset="0"/>
                <a:cs typeface="Consolas" panose="020B0609020204030204" pitchFamily="49" charset="0"/>
              </a:rPr>
              <a:t>cout</a:t>
            </a:r>
            <a:r>
              <a:rPr lang="en-CA" sz="2000" dirty="0" smtClean="0">
                <a:latin typeface="Consolas" panose="020B0609020204030204" pitchFamily="49" charset="0"/>
                <a:cs typeface="Consolas" panose="020B0609020204030204" pitchFamily="49" charset="0"/>
              </a:rPr>
              <a:t> &lt;&lt; ((n/m</a:t>
            </a:r>
            <a:r>
              <a:rPr lang="en-CA" sz="2000" dirty="0">
                <a:latin typeface="Consolas" panose="020B0609020204030204" pitchFamily="49" charset="0"/>
                <a:cs typeface="Consolas" panose="020B0609020204030204" pitchFamily="49" charset="0"/>
              </a:rPr>
              <a:t>)*</a:t>
            </a:r>
            <a:r>
              <a:rPr lang="en-CA" sz="2000" dirty="0" err="1" smtClean="0">
                <a:latin typeface="Consolas" panose="020B0609020204030204" pitchFamily="49" charset="0"/>
                <a:cs typeface="Consolas" panose="020B0609020204030204" pitchFamily="49" charset="0"/>
              </a:rPr>
              <a:t>m+n%m</a:t>
            </a:r>
            <a:r>
              <a:rPr lang="en-CA" sz="2000" dirty="0" smtClean="0">
                <a:latin typeface="Consolas" panose="020B0609020204030204" pitchFamily="49" charset="0"/>
                <a:cs typeface="Consolas" panose="020B0609020204030204" pitchFamily="49" charset="0"/>
              </a:rPr>
              <a:t>);</a:t>
            </a:r>
          </a:p>
          <a:p>
            <a:pPr marL="800100" lvl="2" indent="0" algn="l">
              <a:buNone/>
            </a:pPr>
            <a:r>
              <a:rPr lang="en-CA" sz="2000" dirty="0" smtClean="0">
                <a:latin typeface="Consolas" panose="020B0609020204030204" pitchFamily="49" charset="0"/>
                <a:cs typeface="Consolas" panose="020B0609020204030204" pitchFamily="49" charset="0"/>
              </a:rPr>
              <a:t>              </a:t>
            </a:r>
            <a:r>
              <a:rPr lang="en-CA" sz="2000" dirty="0" err="1" smtClean="0">
                <a:latin typeface="Consolas" panose="020B0609020204030204" pitchFamily="49" charset="0"/>
                <a:cs typeface="Consolas" panose="020B0609020204030204" pitchFamily="49" charset="0"/>
              </a:rPr>
              <a:t>std</a:t>
            </a:r>
            <a:r>
              <a:rPr lang="en-CA" sz="2000" dirty="0" smtClean="0">
                <a:latin typeface="Consolas" panose="020B0609020204030204" pitchFamily="49" charset="0"/>
                <a:cs typeface="Consolas" panose="020B0609020204030204" pitchFamily="49" charset="0"/>
              </a:rPr>
              <a:t>::</a:t>
            </a:r>
            <a:r>
              <a:rPr lang="en-CA" sz="2000" dirty="0" err="1" smtClean="0">
                <a:latin typeface="Consolas" panose="020B0609020204030204" pitchFamily="49" charset="0"/>
                <a:cs typeface="Consolas" panose="020B0609020204030204" pitchFamily="49" charset="0"/>
              </a:rPr>
              <a:t>cout</a:t>
            </a:r>
            <a:r>
              <a:rPr lang="en-CA" sz="2000" dirty="0" smtClean="0">
                <a:latin typeface="Consolas" panose="020B0609020204030204" pitchFamily="49" charset="0"/>
                <a:cs typeface="Consolas" panose="020B0609020204030204" pitchFamily="49" charset="0"/>
              </a:rPr>
              <a:t>                          &lt;&lt;</a:t>
            </a:r>
          </a:p>
          <a:p>
            <a:pPr marL="800100" lvl="2" indent="0" algn="l">
              <a:buNone/>
            </a:pPr>
            <a:r>
              <a:rPr lang="en-CA" sz="2000" dirty="0" smtClean="0">
                <a:latin typeface="Consolas" panose="020B0609020204030204" pitchFamily="49" charset="0"/>
                <a:cs typeface="Consolas" panose="020B0609020204030204" pitchFamily="49" charset="0"/>
              </a:rPr>
              <a:t>  (                                       (      n</a:t>
            </a:r>
          </a:p>
          <a:p>
            <a:pPr marL="800100" lvl="2" indent="0" algn="l">
              <a:buNone/>
            </a:pPr>
            <a:r>
              <a:rPr lang="en-CA" sz="2000" dirty="0" smtClean="0">
                <a:latin typeface="Consolas" panose="020B0609020204030204" pitchFamily="49" charset="0"/>
                <a:cs typeface="Consolas" panose="020B0609020204030204" pitchFamily="49" charset="0"/>
              </a:rPr>
              <a:t>/    m    )*    m                          +</a:t>
            </a:r>
          </a:p>
          <a:p>
            <a:pPr marL="800100" lvl="2" indent="0" algn="l">
              <a:buNone/>
            </a:pPr>
            <a:r>
              <a:rPr lang="en-CA" sz="2000" dirty="0" smtClean="0">
                <a:latin typeface="Consolas" panose="020B0609020204030204" pitchFamily="49" charset="0"/>
                <a:cs typeface="Consolas" panose="020B0609020204030204" pitchFamily="49" charset="0"/>
              </a:rPr>
              <a:t>       n%            m                          )</a:t>
            </a:r>
          </a:p>
          <a:p>
            <a:pPr marL="800100" lvl="2" indent="0" algn="l">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CA" sz="2000" dirty="0" smtClean="0">
                <a:latin typeface="Consolas" panose="020B0609020204030204" pitchFamily="49" charset="0"/>
                <a:cs typeface="Consolas" panose="020B0609020204030204" pitchFamily="49" charset="0"/>
              </a:rPr>
              <a:t>                                </a:t>
            </a:r>
          </a:p>
          <a:p>
            <a:r>
              <a:rPr lang="en-US" dirty="0" smtClean="0"/>
              <a:t>We recommend:</a:t>
            </a:r>
          </a:p>
          <a:p>
            <a:pPr lvl="1"/>
            <a:r>
              <a:rPr lang="en-US" dirty="0" smtClean="0"/>
              <a:t>Putting one space between operands and </a:t>
            </a:r>
            <a:r>
              <a:rPr lang="en-US" dirty="0" smtClean="0">
                <a:latin typeface="Consolas" panose="020B0609020204030204" pitchFamily="49" charset="0"/>
              </a:rPr>
              <a:t>+</a:t>
            </a:r>
            <a:r>
              <a:rPr lang="en-US" dirty="0" smtClean="0"/>
              <a:t> and </a:t>
            </a:r>
            <a:r>
              <a:rPr lang="en-US" dirty="0" smtClean="0">
                <a:latin typeface="Consolas" panose="020B0609020204030204" pitchFamily="49" charset="0"/>
              </a:rPr>
              <a:t>-</a:t>
            </a:r>
            <a:endParaRPr lang="en-US" dirty="0" smtClean="0"/>
          </a:p>
          <a:p>
            <a:pPr lvl="1"/>
            <a:r>
              <a:rPr lang="en-US" dirty="0" smtClean="0"/>
              <a:t>Juxtaposing operands with </a:t>
            </a:r>
            <a:r>
              <a:rPr lang="en-US" dirty="0" smtClean="0">
                <a:latin typeface="Consolas" panose="020B0609020204030204" pitchFamily="49" charset="0"/>
              </a:rPr>
              <a:t>*</a:t>
            </a:r>
            <a:r>
              <a:rPr lang="en-US" dirty="0" smtClean="0"/>
              <a:t>, </a:t>
            </a:r>
            <a:r>
              <a:rPr lang="en-US" dirty="0" smtClean="0">
                <a:latin typeface="Consolas" panose="020B0609020204030204" pitchFamily="49" charset="0"/>
              </a:rPr>
              <a:t>/</a:t>
            </a:r>
            <a:r>
              <a:rPr lang="en-US" dirty="0" smtClean="0"/>
              <a:t> </a:t>
            </a:r>
            <a:r>
              <a:rPr lang="en-US" dirty="0"/>
              <a:t>and </a:t>
            </a:r>
            <a:r>
              <a:rPr lang="en-US" dirty="0">
                <a:latin typeface="Consolas" panose="020B0609020204030204" pitchFamily="49" charset="0"/>
              </a:rPr>
              <a:t>%</a:t>
            </a:r>
            <a:r>
              <a:rPr lang="en-US" dirty="0" smtClean="0"/>
              <a:t> operands</a:t>
            </a:r>
          </a:p>
          <a:p>
            <a:r>
              <a:rPr lang="en-US" dirty="0" smtClean="0"/>
              <a:t>Forcing your self soon makes it habitual</a:t>
            </a:r>
          </a:p>
          <a:p>
            <a:pPr lvl="1"/>
            <a:r>
              <a:rPr lang="en-US" dirty="0" smtClean="0"/>
              <a:t>You will not even think about it when you type…</a:t>
            </a:r>
          </a:p>
        </p:txBody>
      </p:sp>
    </p:spTree>
    <p:custDataLst>
      <p:tags r:id="rId1"/>
    </p:custDataLst>
    <p:extLst>
      <p:ext uri="{BB962C8B-B14F-4D97-AF65-F5344CB8AC3E}">
        <p14:creationId xmlns:p14="http://schemas.microsoft.com/office/powerpoint/2010/main" val="878632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conversions</a:t>
            </a:r>
            <a:endParaRPr lang="en-CA" dirty="0"/>
          </a:p>
        </p:txBody>
      </p:sp>
      <p:sp>
        <p:nvSpPr>
          <p:cNvPr id="3" name="Content Placeholder 2"/>
          <p:cNvSpPr>
            <a:spLocks noGrp="1"/>
          </p:cNvSpPr>
          <p:nvPr>
            <p:ph idx="1"/>
          </p:nvPr>
        </p:nvSpPr>
        <p:spPr/>
        <p:txBody>
          <a:bodyPr>
            <a:normAutofit lnSpcReduction="10000"/>
          </a:bodyPr>
          <a:lstStyle/>
          <a:p>
            <a:r>
              <a:rPr lang="en-CA" dirty="0" smtClean="0"/>
              <a:t>Suppose the compiler sees:</a:t>
            </a:r>
          </a:p>
          <a:p>
            <a:pPr marL="0" indent="0" algn="ctr">
              <a:buNone/>
            </a:pPr>
            <a:r>
              <a:rPr lang="en-CA" dirty="0" smtClean="0">
                <a:latin typeface="Consolas" panose="020B0609020204030204" pitchFamily="49" charset="0"/>
                <a:cs typeface="Consolas" panose="020B0609020204030204" pitchFamily="49" charset="0"/>
              </a:rPr>
              <a:t>3.5/2</a:t>
            </a:r>
            <a:endParaRPr lang="en-CA" dirty="0" smtClean="0"/>
          </a:p>
          <a:p>
            <a:r>
              <a:rPr lang="en-CA" dirty="0" smtClean="0"/>
              <a:t>Does it use floating-point division, or integer division?</a:t>
            </a:r>
          </a:p>
          <a:p>
            <a:pPr lvl="1"/>
            <a:r>
              <a:rPr lang="en-CA" dirty="0" smtClean="0"/>
              <a:t>The only way for this to make sense is for the compiler to </a:t>
            </a:r>
            <a:r>
              <a:rPr lang="en-CA" i="1" dirty="0" smtClean="0"/>
              <a:t>interpret </a:t>
            </a:r>
            <a:r>
              <a:rPr lang="en-CA" dirty="0" smtClean="0"/>
              <a:t>the </a:t>
            </a:r>
            <a:r>
              <a:rPr lang="en-CA" dirty="0" smtClean="0">
                <a:latin typeface="Consolas" panose="020B0609020204030204" pitchFamily="49" charset="0"/>
                <a:cs typeface="Consolas" panose="020B0609020204030204" pitchFamily="49" charset="0"/>
              </a:rPr>
              <a:t>2</a:t>
            </a:r>
            <a:r>
              <a:rPr lang="en-CA" dirty="0" smtClean="0"/>
              <a:t> as a floating-point number</a:t>
            </a:r>
          </a:p>
          <a:p>
            <a:pPr lvl="1"/>
            <a:r>
              <a:rPr lang="en-CA" dirty="0" smtClean="0">
                <a:solidFill>
                  <a:prstClr val="black"/>
                </a:solidFill>
              </a:rPr>
              <a:t>This process is called a </a:t>
            </a:r>
            <a:r>
              <a:rPr lang="en-CA" i="1" dirty="0" smtClean="0">
                <a:solidFill>
                  <a:prstClr val="black"/>
                </a:solidFill>
              </a:rPr>
              <a:t>standard conversion</a:t>
            </a:r>
            <a:endParaRPr lang="en-CA" dirty="0" smtClean="0">
              <a:solidFill>
                <a:prstClr val="black"/>
              </a:solidFill>
            </a:endParaRPr>
          </a:p>
          <a:p>
            <a:pPr lvl="2"/>
            <a:r>
              <a:rPr lang="en-CA" dirty="0" smtClean="0">
                <a:solidFill>
                  <a:prstClr val="black"/>
                </a:solidFill>
              </a:rPr>
              <a:t>Conversion of literals is performed by the compiler</a:t>
            </a:r>
            <a:endParaRPr lang="en-CA" dirty="0" smtClean="0"/>
          </a:p>
          <a:p>
            <a:pPr marL="0" indent="0">
              <a:buNone/>
            </a:pPr>
            <a:endParaRPr lang="en-CA" dirty="0" smtClean="0"/>
          </a:p>
        </p:txBody>
      </p:sp>
    </p:spTree>
    <p:custDataLst>
      <p:tags r:id="rId1"/>
    </p:custDataLst>
    <p:extLst>
      <p:ext uri="{BB962C8B-B14F-4D97-AF65-F5344CB8AC3E}">
        <p14:creationId xmlns:p14="http://schemas.microsoft.com/office/powerpoint/2010/main" val="4106261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 and conversions</a:t>
            </a:r>
            <a:endParaRPr lang="en-CA" dirty="0"/>
          </a:p>
        </p:txBody>
      </p:sp>
      <p:sp>
        <p:nvSpPr>
          <p:cNvPr id="3" name="Content Placeholder 2"/>
          <p:cNvSpPr>
            <a:spLocks noGrp="1"/>
          </p:cNvSpPr>
          <p:nvPr>
            <p:ph idx="1"/>
          </p:nvPr>
        </p:nvSpPr>
        <p:spPr/>
        <p:txBody>
          <a:bodyPr/>
          <a:lstStyle/>
          <a:p>
            <a:r>
              <a:rPr lang="en-CA" dirty="0" smtClean="0"/>
              <a:t>Again, C++ is very exact when standard conversions occurs:</a:t>
            </a:r>
          </a:p>
          <a:p>
            <a:pPr lvl="1"/>
            <a:r>
              <a:rPr lang="en-CA" dirty="0" smtClean="0"/>
              <a:t>Only when one operand is a floating-point number and the other is an integer is the integer converted to a floating-point number</a:t>
            </a:r>
          </a:p>
          <a:p>
            <a:endParaRPr lang="en-CA" dirty="0"/>
          </a:p>
          <a:p>
            <a:r>
              <a:rPr lang="en-CA" dirty="0" smtClean="0"/>
              <a:t>What is the output of each of the following? Why?</a:t>
            </a:r>
            <a:endParaRPr lang="en-CA" dirty="0"/>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(10.0 + 3.0/(9/2))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+ 3.0/9*2)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3/(9/2.0))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622146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Unary operators</a:t>
            </a:r>
            <a:endParaRPr lang="en-CA" dirty="0"/>
          </a:p>
        </p:txBody>
      </p:sp>
      <p:sp>
        <p:nvSpPr>
          <p:cNvPr id="3" name="Content Placeholder 2"/>
          <p:cNvSpPr>
            <a:spLocks noGrp="1"/>
          </p:cNvSpPr>
          <p:nvPr>
            <p:ph idx="1"/>
          </p:nvPr>
        </p:nvSpPr>
        <p:spPr/>
        <p:txBody>
          <a:bodyPr/>
          <a:lstStyle/>
          <a:p>
            <a:r>
              <a:rPr lang="en-US" dirty="0" smtClean="0"/>
              <a:t>A unary operator has only one operand</a:t>
            </a:r>
          </a:p>
          <a:p>
            <a:pPr lvl="1"/>
            <a:r>
              <a:rPr lang="en-US" dirty="0" smtClean="0"/>
              <a:t>For example, from secondary school, the “!” is a unitary operator</a:t>
            </a:r>
          </a:p>
          <a:p>
            <a:pPr lvl="2"/>
            <a:r>
              <a:rPr lang="en-US" dirty="0" smtClean="0"/>
              <a:t>It only takes one operands, e.g., 5!</a:t>
            </a:r>
            <a:endParaRPr lang="en-CA" dirty="0" smtClean="0"/>
          </a:p>
          <a:p>
            <a:r>
              <a:rPr lang="en-CA" dirty="0" smtClean="0"/>
              <a:t>There are two unary operators for arithmetic:</a:t>
            </a:r>
          </a:p>
          <a:p>
            <a:pPr lvl="1"/>
            <a:r>
              <a:rPr lang="en-CA" dirty="0" smtClean="0"/>
              <a:t>Unary negation operator changes the sign of what follows:</a:t>
            </a:r>
          </a:p>
          <a:p>
            <a:pPr marL="0" indent="0">
              <a:buNone/>
            </a:pPr>
            <a:r>
              <a:rPr lang="en-CA" dirty="0" smtClean="0">
                <a:latin typeface="Consolas" panose="020B0609020204030204" pitchFamily="49" charset="0"/>
                <a:cs typeface="Consolas" panose="020B0609020204030204" pitchFamily="49" charset="0"/>
              </a:rPr>
              <a:t>	std</a:t>
            </a:r>
            <a:r>
              <a:rPr lang="en-CA" dirty="0">
                <a:latin typeface="Consolas" panose="020B0609020204030204" pitchFamily="49" charset="0"/>
                <a:cs typeface="Consolas" panose="020B0609020204030204" pitchFamily="49" charset="0"/>
              </a:rPr>
              <a:t>::cout &lt;&lt; </a:t>
            </a:r>
            <a:r>
              <a:rPr lang="en-CA" dirty="0" smtClean="0">
                <a:latin typeface="Consolas" panose="020B0609020204030204" pitchFamily="49" charset="0"/>
                <a:cs typeface="Consolas" panose="020B0609020204030204" pitchFamily="49" charset="0"/>
              </a:rPr>
              <a:t>-(1 + 2 + 3)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-(2*3*4)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 + 2*3)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lvl="1"/>
            <a:r>
              <a:rPr lang="en-CA" dirty="0" smtClean="0"/>
              <a:t>Unary </a:t>
            </a:r>
            <a:r>
              <a:rPr lang="en-CA" i="1" dirty="0" smtClean="0"/>
              <a:t>neutral</a:t>
            </a:r>
            <a:r>
              <a:rPr lang="en-CA" dirty="0" smtClean="0"/>
              <a:t> operator ‘</a:t>
            </a:r>
            <a:r>
              <a:rPr lang="en-CA" dirty="0" smtClean="0">
                <a:latin typeface="Consolas" panose="020B0609020204030204" pitchFamily="49" charset="0"/>
              </a:rPr>
              <a:t>+</a:t>
            </a:r>
            <a:r>
              <a:rPr lang="en-CA" dirty="0" smtClean="0"/>
              <a:t>’ leaves the sign unchanged:</a:t>
            </a:r>
            <a:endParaRPr lang="en-CA" dirty="0"/>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1 + 2 </a:t>
            </a:r>
            <a:r>
              <a:rPr lang="en-CA" dirty="0" smtClean="0">
                <a:latin typeface="Consolas" panose="020B0609020204030204" pitchFamily="49" charset="0"/>
                <a:cs typeface="Consolas" panose="020B0609020204030204" pitchFamily="49" charset="0"/>
              </a:rPr>
              <a:t>- 5)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+(-2*3*4)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1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2*3</a:t>
            </a:r>
            <a:r>
              <a:rPr lang="en-CA" dirty="0" smtClean="0">
                <a:latin typeface="Consolas" panose="020B0609020204030204" pitchFamily="49" charset="0"/>
                <a:cs typeface="Consolas" panose="020B0609020204030204" pitchFamily="49" charset="0"/>
              </a:rPr>
              <a:t>)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503815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conversions</a:t>
            </a:r>
            <a:endParaRPr lang="en-CA" dirty="0"/>
          </a:p>
        </p:txBody>
      </p:sp>
      <p:sp>
        <p:nvSpPr>
          <p:cNvPr id="3" name="Content Placeholder 2"/>
          <p:cNvSpPr>
            <a:spLocks noGrp="1"/>
          </p:cNvSpPr>
          <p:nvPr>
            <p:ph idx="1"/>
          </p:nvPr>
        </p:nvSpPr>
        <p:spPr/>
        <p:txBody>
          <a:bodyPr>
            <a:normAutofit lnSpcReduction="10000"/>
          </a:bodyPr>
          <a:lstStyle/>
          <a:p>
            <a:r>
              <a:rPr lang="en-CA" dirty="0" smtClean="0"/>
              <a:t>If all of the operands are integers, the result will be an integer:</a:t>
            </a:r>
            <a:endParaRPr lang="en-CA" dirty="0" smtClean="0">
              <a:latin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35</a:t>
            </a:r>
          </a:p>
          <a:p>
            <a:pPr marL="800100" lvl="2" indent="0" algn="ctr">
              <a:buNone/>
            </a:pPr>
            <a:r>
              <a:rPr lang="en-US" sz="1600" dirty="0" smtClean="0">
                <a:latin typeface="Consolas" panose="020B0609020204030204" pitchFamily="49" charset="0"/>
                <a:cs typeface="Consolas" panose="020B0609020204030204" pitchFamily="49" charset="0"/>
              </a:rPr>
              <a:t>3 + 6 + 4 + 7 + 1</a:t>
            </a:r>
          </a:p>
          <a:p>
            <a:pPr marL="800100" lvl="2" indent="0" algn="ctr">
              <a:buNone/>
            </a:pPr>
            <a:r>
              <a:rPr lang="en-US" sz="1600" dirty="0" smtClean="0">
                <a:latin typeface="Consolas" panose="020B0609020204030204" pitchFamily="49" charset="0"/>
                <a:cs typeface="Consolas" panose="020B0609020204030204" pitchFamily="49" charset="0"/>
              </a:rPr>
              <a:t>12*(3 + 6)*(1 - 4)</a:t>
            </a:r>
          </a:p>
          <a:p>
            <a:pPr marL="800100" lvl="2" indent="0" algn="ctr">
              <a:buNone/>
            </a:pPr>
            <a:r>
              <a:rPr lang="en-US" sz="1600" dirty="0" smtClean="0">
                <a:latin typeface="Consolas" panose="020B0609020204030204" pitchFamily="49" charset="0"/>
                <a:cs typeface="Consolas" panose="020B0609020204030204" pitchFamily="49" charset="0"/>
              </a:rPr>
              <a:t>(5 + 3 + 7)/10;</a:t>
            </a:r>
          </a:p>
          <a:p>
            <a:pPr marL="800100" lvl="2" indent="0" algn="ctr">
              <a:buNone/>
            </a:pPr>
            <a:r>
              <a:rPr lang="en-US" sz="1600" dirty="0" smtClean="0">
                <a:latin typeface="Consolas" panose="020B0609020204030204" pitchFamily="49" charset="0"/>
                <a:cs typeface="Consolas" panose="020B0609020204030204" pitchFamily="49" charset="0"/>
              </a:rPr>
              <a:t>(56 - 1)*3*(4 + 1)</a:t>
            </a:r>
          </a:p>
          <a:p>
            <a:pPr marL="800100" lvl="2" indent="0" algn="ctr">
              <a:buNone/>
            </a:pPr>
            <a:r>
              <a:rPr lang="en-US" sz="1600" dirty="0" smtClean="0">
                <a:latin typeface="Consolas" panose="020B0609020204030204" pitchFamily="49" charset="0"/>
                <a:cs typeface="Consolas" panose="020B0609020204030204" pitchFamily="49" charset="0"/>
              </a:rPr>
              <a:t>-243 + 6</a:t>
            </a:r>
          </a:p>
          <a:p>
            <a:pPr marL="800100" lvl="2" indent="0" algn="ctr">
              <a:buNone/>
            </a:pPr>
            <a:r>
              <a:rPr lang="en-US" sz="1600" dirty="0" smtClean="0">
                <a:latin typeface="Consolas" panose="020B0609020204030204" pitchFamily="49" charset="0"/>
                <a:cs typeface="Consolas" panose="020B0609020204030204" pitchFamily="49" charset="0"/>
              </a:rPr>
              <a:t>+23</a:t>
            </a:r>
          </a:p>
          <a:p>
            <a:pPr marL="800100" lvl="2" indent="0" algn="ctr">
              <a:buNone/>
            </a:pPr>
            <a:endParaRPr lang="en-US" sz="1600" dirty="0" smtClean="0">
              <a:latin typeface="Consolas" panose="020B0609020204030204" pitchFamily="49" charset="0"/>
              <a:cs typeface="Consolas" panose="020B0609020204030204" pitchFamily="49" charset="0"/>
            </a:endParaRPr>
          </a:p>
          <a:p>
            <a:r>
              <a:rPr lang="en-CA" dirty="0" smtClean="0"/>
              <a:t>If even one operand is a float, </a:t>
            </a:r>
            <a:r>
              <a:rPr lang="en-CA" dirty="0"/>
              <a:t>the result </a:t>
            </a:r>
            <a:r>
              <a:rPr lang="en-CA" dirty="0" smtClean="0"/>
              <a:t>of will be a float:</a:t>
            </a:r>
            <a:endParaRPr lang="en-CA" dirty="0">
              <a:latin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35.0</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3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7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2.9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7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1.3</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12.5*(5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2)*(1.0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6)</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(3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2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1)/10.5;</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(6 – 1.7)*4*(8.9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1.7)</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-6.4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3</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+2.7</a:t>
            </a:r>
            <a:endParaRPr lang="en-CA" sz="16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907134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Arithmetic  </a:t>
            </a:r>
            <a:r>
              <a:rPr lang="en-CA" dirty="0" smtClean="0"/>
              <a:t>expression</a:t>
            </a:r>
            <a:endParaRPr lang="en-CA" dirty="0"/>
          </a:p>
        </p:txBody>
      </p:sp>
      <p:sp>
        <p:nvSpPr>
          <p:cNvPr id="3" name="Content Placeholder 2"/>
          <p:cNvSpPr>
            <a:spLocks noGrp="1"/>
          </p:cNvSpPr>
          <p:nvPr>
            <p:ph idx="1"/>
          </p:nvPr>
        </p:nvSpPr>
        <p:spPr/>
        <p:txBody>
          <a:bodyPr/>
          <a:lstStyle/>
          <a:p>
            <a:r>
              <a:rPr lang="en-CA" dirty="0" smtClean="0"/>
              <a:t>We can now make the following statements:</a:t>
            </a:r>
          </a:p>
          <a:p>
            <a:pPr lvl="1"/>
            <a:r>
              <a:rPr lang="en-CA" dirty="0" smtClean="0"/>
              <a:t>An integer arithmetic expression will always evaluate to an integer</a:t>
            </a:r>
          </a:p>
          <a:p>
            <a:pPr lvl="1"/>
            <a:r>
              <a:rPr lang="en-US" dirty="0" smtClean="0"/>
              <a:t>A floating-point arithmetic expression will always evaluate to a float</a:t>
            </a:r>
          </a:p>
          <a:p>
            <a:pPr lvl="1"/>
            <a:r>
              <a:rPr lang="en-US" dirty="0" smtClean="0"/>
              <a:t>A mixed arithmetic expression will always evaluate to a float</a:t>
            </a:r>
            <a:endParaRPr lang="en-CA" dirty="0"/>
          </a:p>
        </p:txBody>
      </p:sp>
    </p:spTree>
    <p:extLst>
      <p:ext uri="{BB962C8B-B14F-4D97-AF65-F5344CB8AC3E}">
        <p14:creationId xmlns:p14="http://schemas.microsoft.com/office/powerpoint/2010/main" val="2843585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a:t>
            </a:r>
            <a:r>
              <a:rPr lang="en-CA" dirty="0"/>
              <a:t>presentation</a:t>
            </a:r>
            <a:r>
              <a:rPr lang="en-CA" dirty="0" smtClean="0"/>
              <a:t>, you now:</a:t>
            </a:r>
            <a:endParaRPr lang="en-CA" dirty="0"/>
          </a:p>
          <a:p>
            <a:pPr lvl="1"/>
            <a:r>
              <a:rPr lang="en-CA" dirty="0" smtClean="0"/>
              <a:t>Understand the binary arithmetic operators in C++</a:t>
            </a:r>
            <a:endParaRPr lang="en-CA" dirty="0"/>
          </a:p>
          <a:p>
            <a:pPr lvl="2"/>
            <a:r>
              <a:rPr lang="en-CA" dirty="0"/>
              <a:t>Addition, subtraction, multiplication and division</a:t>
            </a:r>
          </a:p>
          <a:p>
            <a:pPr lvl="1"/>
            <a:r>
              <a:rPr lang="en-US" dirty="0" smtClean="0"/>
              <a:t>Know that the result can:</a:t>
            </a:r>
          </a:p>
          <a:p>
            <a:pPr lvl="2"/>
            <a:r>
              <a:rPr lang="en-US" dirty="0" smtClean="0"/>
              <a:t>Initialize a local variable</a:t>
            </a:r>
          </a:p>
          <a:p>
            <a:pPr lvl="2"/>
            <a:r>
              <a:rPr lang="en-US" dirty="0" smtClean="0"/>
              <a:t>Be assigned to a local variable</a:t>
            </a:r>
            <a:endParaRPr lang="en-CA" dirty="0" smtClean="0"/>
          </a:p>
          <a:p>
            <a:pPr lvl="1"/>
            <a:r>
              <a:rPr lang="en-CA" dirty="0" smtClean="0"/>
              <a:t>The effect of integer division and the remainder operator</a:t>
            </a:r>
            <a:endParaRPr lang="en-CA" dirty="0"/>
          </a:p>
          <a:p>
            <a:pPr lvl="1"/>
            <a:r>
              <a:rPr lang="en-CA" dirty="0" smtClean="0"/>
              <a:t>Conversion of integers </a:t>
            </a:r>
            <a:r>
              <a:rPr lang="en-CA" dirty="0"/>
              <a:t>to floating-point</a:t>
            </a:r>
          </a:p>
          <a:p>
            <a:pPr lvl="1"/>
            <a:r>
              <a:rPr lang="en-CA" dirty="0" smtClean="0"/>
              <a:t>Understand the order </a:t>
            </a:r>
            <a:r>
              <a:rPr lang="en-CA" dirty="0"/>
              <a:t>of </a:t>
            </a:r>
            <a:r>
              <a:rPr lang="en-CA" dirty="0" smtClean="0"/>
              <a:t>operations and standard conversions</a:t>
            </a:r>
            <a:endParaRPr lang="en-CA" dirty="0"/>
          </a:p>
          <a:p>
            <a:pPr lvl="1"/>
            <a:r>
              <a:rPr lang="en-CA" dirty="0" smtClean="0"/>
              <a:t>Are aware of the two unary </a:t>
            </a:r>
            <a:r>
              <a:rPr lang="en-CA" dirty="0"/>
              <a:t>arithmetic </a:t>
            </a:r>
            <a:r>
              <a:rPr lang="en-CA" dirty="0" smtClean="0"/>
              <a:t>operators</a:t>
            </a:r>
            <a:endParaRPr lang="en-CA" dirty="0"/>
          </a:p>
          <a:p>
            <a:pPr lvl="1"/>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Thomas McConkey, a simulation of a 6 GHz microwave signal 	transmitting through a coaxial pogo pin onto a micro-coplanar 	waveguide transmission line of a thin film superconducting 	aluminium (i.e., a quantum socket). Developed with the </a:t>
            </a:r>
            <a:r>
              <a:rPr lang="en-CA" sz="1800" dirty="0" err="1" smtClean="0"/>
              <a:t>Ansys</a:t>
            </a:r>
            <a:r>
              <a:rPr lang="en-CA" sz="1800" dirty="0" smtClean="0"/>
              <a:t> 	software </a:t>
            </a:r>
            <a:r>
              <a:rPr lang="en-CA" sz="1800" cap="small" dirty="0" err="1" smtClean="0"/>
              <a:t>hfss</a:t>
            </a:r>
            <a:r>
              <a:rPr lang="en-CA" sz="1800" dirty="0" smtClean="0"/>
              <a:t>.</a:t>
            </a:r>
          </a:p>
          <a:p>
            <a:pPr marL="0" indent="0">
              <a:buNone/>
            </a:pPr>
            <a:r>
              <a:rPr lang="en-CA" sz="1800" dirty="0" smtClean="0"/>
              <a:t>[2]	Wikipedia,	</a:t>
            </a:r>
            <a:r>
              <a:rPr lang="en-CA" sz="1500" dirty="0"/>
              <a:t>	https://</a:t>
            </a:r>
            <a:r>
              <a:rPr lang="en-CA" sz="1500" dirty="0" smtClean="0"/>
              <a:t>en.wikipedia.org/wiki/Operators_in_C_and_C++#Arithmetic_operators </a:t>
            </a:r>
          </a:p>
          <a:p>
            <a:pPr marL="0" indent="0">
              <a:buNone/>
            </a:pPr>
            <a:r>
              <a:rPr lang="en-CA" sz="1800" dirty="0" smtClean="0"/>
              <a:t>[3]	cplusplus.com tutorial,</a:t>
            </a:r>
          </a:p>
          <a:p>
            <a:pPr marL="0" indent="0">
              <a:buNone/>
            </a:pPr>
            <a:r>
              <a:rPr lang="en-CA" sz="1800" dirty="0"/>
              <a:t>	http://www.cplusplus.com/doc/tutorial/operators</a:t>
            </a:r>
            <a:r>
              <a:rPr lang="en-CA" sz="1800" dirty="0" smtClean="0"/>
              <a:t>/</a:t>
            </a:r>
          </a:p>
          <a:p>
            <a:pPr marL="0" indent="0">
              <a:buNone/>
            </a:pPr>
            <a:r>
              <a:rPr lang="en-CA" sz="1800" dirty="0" smtClean="0"/>
              <a:t>[4]	C++ reference,</a:t>
            </a:r>
          </a:p>
          <a:p>
            <a:pPr marL="0" indent="0">
              <a:buNone/>
            </a:pPr>
            <a:r>
              <a:rPr lang="en-CA" sz="1800" dirty="0"/>
              <a:t>	https://</a:t>
            </a:r>
            <a:r>
              <a:rPr lang="en-CA" sz="1800" dirty="0" smtClean="0"/>
              <a:t>en.cppreference.com/w/cpp/language/operator_arithmetic </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dirty="0" smtClean="0"/>
              <a:t> </a:t>
            </a:r>
            <a:r>
              <a:rPr lang="en-CA" sz="1800" smtClean="0"/>
              <a:t>and Charlie Liu.</a:t>
            </a:r>
            <a:endParaRPr lang="en-CA" sz="1800" dirty="0" smtClean="0"/>
          </a:p>
        </p:txBody>
      </p:sp>
    </p:spTree>
    <p:extLst>
      <p:ext uri="{BB962C8B-B14F-4D97-AF65-F5344CB8AC3E}">
        <p14:creationId xmlns:p14="http://schemas.microsoft.com/office/powerpoint/2010/main" val="2855017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operations</a:t>
            </a:r>
            <a:endParaRPr lang="en-CA" dirty="0"/>
          </a:p>
        </p:txBody>
      </p:sp>
      <p:sp>
        <p:nvSpPr>
          <p:cNvPr id="3" name="Content Placeholder 2"/>
          <p:cNvSpPr>
            <a:spLocks noGrp="1"/>
          </p:cNvSpPr>
          <p:nvPr>
            <p:ph idx="1"/>
          </p:nvPr>
        </p:nvSpPr>
        <p:spPr/>
        <p:txBody>
          <a:bodyPr/>
          <a:lstStyle/>
          <a:p>
            <a:r>
              <a:rPr lang="en-CA" dirty="0" smtClean="0"/>
              <a:t>Most engineering computations involve simulations of the real world, requiring the application of mathematics and modelling</a:t>
            </a:r>
          </a:p>
          <a:p>
            <a:pPr lvl="1"/>
            <a:r>
              <a:rPr lang="en-CA" dirty="0" smtClean="0"/>
              <a:t>The A380 double-decker jumbo jet was simulated entirely in software prior to being built for the first time…</a:t>
            </a:r>
          </a:p>
          <a:p>
            <a:pPr lvl="1"/>
            <a:r>
              <a:rPr lang="en-CA" dirty="0" smtClean="0"/>
              <a:t>Processors and circuits are simulated using mathematical models</a:t>
            </a:r>
          </a:p>
          <a:p>
            <a:pPr lvl="1"/>
            <a:endParaRPr lang="en-CA" dirty="0"/>
          </a:p>
          <a:p>
            <a:r>
              <a:rPr lang="en-CA" dirty="0" smtClean="0"/>
              <a:t>Here we see a mathematical model of a quantum socket [1]: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4221088"/>
            <a:ext cx="4732270" cy="24979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4005064"/>
            <a:ext cx="1048575" cy="2553916"/>
          </a:xfrm>
          <a:prstGeom prst="rect">
            <a:avLst/>
          </a:prstGeom>
        </p:spPr>
      </p:pic>
    </p:spTree>
    <p:custDataLst>
      <p:tags r:id="rId1"/>
    </p:custDataLst>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operations</a:t>
            </a:r>
            <a:endParaRPr lang="en-CA" dirty="0"/>
          </a:p>
        </p:txBody>
      </p:sp>
      <p:sp>
        <p:nvSpPr>
          <p:cNvPr id="3" name="Content Placeholder 2"/>
          <p:cNvSpPr>
            <a:spLocks noGrp="1"/>
          </p:cNvSpPr>
          <p:nvPr>
            <p:ph idx="1"/>
          </p:nvPr>
        </p:nvSpPr>
        <p:spPr/>
        <p:txBody>
          <a:bodyPr/>
          <a:lstStyle/>
          <a:p>
            <a:r>
              <a:rPr lang="en-CA" dirty="0" smtClean="0"/>
              <a:t>A </a:t>
            </a:r>
            <a:r>
              <a:rPr lang="en-CA" i="1" dirty="0" smtClean="0"/>
              <a:t>binary arithmetic operator </a:t>
            </a:r>
            <a:r>
              <a:rPr lang="en-CA" dirty="0" smtClean="0"/>
              <a:t>takes two numerical </a:t>
            </a:r>
            <a:r>
              <a:rPr lang="en-CA" i="1" dirty="0" smtClean="0"/>
              <a:t>operands </a:t>
            </a:r>
            <a:r>
              <a:rPr lang="en-CA" dirty="0" smtClean="0"/>
              <a:t>and evaluates that arithmetic operation</a:t>
            </a:r>
          </a:p>
          <a:p>
            <a:pPr lvl="1"/>
            <a:r>
              <a:rPr lang="en-CA" dirty="0" smtClean="0"/>
              <a:t>The operands may be integers or floating-point</a:t>
            </a:r>
          </a:p>
          <a:p>
            <a:pPr lvl="1"/>
            <a:r>
              <a:rPr lang="en-US" dirty="0" smtClean="0"/>
              <a:t>They may be literals or local variables</a:t>
            </a:r>
            <a:endParaRPr lang="en-CA" dirty="0"/>
          </a:p>
          <a:p>
            <a:endParaRPr lang="en-CA" dirty="0" smtClean="0"/>
          </a:p>
          <a:p>
            <a:r>
              <a:rPr lang="en-CA" dirty="0" smtClean="0"/>
              <a:t>The available binary arithmetic operators are</a:t>
            </a:r>
          </a:p>
          <a:p>
            <a:endParaRPr lang="en-CA" dirty="0"/>
          </a:p>
          <a:p>
            <a:endParaRPr lang="en-CA" dirty="0" smtClean="0"/>
          </a:p>
          <a:p>
            <a:endParaRPr lang="en-CA" dirty="0"/>
          </a:p>
          <a:p>
            <a:endParaRPr lang="en-CA" dirty="0" smtClean="0"/>
          </a:p>
          <a:p>
            <a:endParaRPr lang="en-CA" dirty="0"/>
          </a:p>
          <a:p>
            <a:endParaRPr lang="en-CA" dirty="0" smtClean="0"/>
          </a:p>
          <a:p>
            <a:pPr marL="0" indent="0">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2364454128"/>
              </p:ext>
            </p:extLst>
          </p:nvPr>
        </p:nvGraphicFramePr>
        <p:xfrm>
          <a:off x="1691680" y="3687808"/>
          <a:ext cx="6336704" cy="2377440"/>
        </p:xfrm>
        <a:graphic>
          <a:graphicData uri="http://schemas.openxmlformats.org/drawingml/2006/table">
            <a:tbl>
              <a:tblPr>
                <a:tableStyleId>{2D5ABB26-0587-4C30-8999-92F81FD0307C}</a:tableStyleId>
              </a:tblPr>
              <a:tblGrid>
                <a:gridCol w="1804068">
                  <a:extLst>
                    <a:ext uri="{9D8B030D-6E8A-4147-A177-3AD203B41FA5}">
                      <a16:colId xmlns:a16="http://schemas.microsoft.com/office/drawing/2014/main" val="20000"/>
                    </a:ext>
                  </a:extLst>
                </a:gridCol>
                <a:gridCol w="1364284">
                  <a:extLst>
                    <a:ext uri="{9D8B030D-6E8A-4147-A177-3AD203B41FA5}">
                      <a16:colId xmlns:a16="http://schemas.microsoft.com/office/drawing/2014/main" val="20001"/>
                    </a:ext>
                  </a:extLst>
                </a:gridCol>
                <a:gridCol w="1237785">
                  <a:extLst>
                    <a:ext uri="{9D8B030D-6E8A-4147-A177-3AD203B41FA5}">
                      <a16:colId xmlns:a16="http://schemas.microsoft.com/office/drawing/2014/main" val="20002"/>
                    </a:ext>
                  </a:extLst>
                </a:gridCol>
                <a:gridCol w="1930567">
                  <a:extLst>
                    <a:ext uri="{9D8B030D-6E8A-4147-A177-3AD203B41FA5}">
                      <a16:colId xmlns:a16="http://schemas.microsoft.com/office/drawing/2014/main" val="20003"/>
                    </a:ext>
                  </a:extLst>
                </a:gridCol>
              </a:tblGrid>
              <a:tr h="0">
                <a:tc>
                  <a:txBody>
                    <a:bodyPr/>
                    <a:lstStyle/>
                    <a:p>
                      <a:pPr algn="ctr"/>
                      <a:r>
                        <a:rPr lang="en-CA" sz="2000" b="1" dirty="0" smtClean="0"/>
                        <a:t>Operation</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t>Operator</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t>Integers</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t>Floating-point</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sz="2000" dirty="0" smtClean="0"/>
                        <a:t>Addition</a:t>
                      </a:r>
                      <a:endParaRPr lang="en-CA" sz="2000" dirty="0"/>
                    </a:p>
                  </a:txBody>
                  <a:tcPr>
                    <a:lnT w="12700" cap="flat" cmpd="sng" algn="ctr">
                      <a:solidFill>
                        <a:schemeClr val="tx1"/>
                      </a:solidFill>
                      <a:prstDash val="solid"/>
                      <a:round/>
                      <a:headEnd type="none" w="med" len="med"/>
                      <a:tailEnd type="none" w="med" len="med"/>
                    </a:lnT>
                  </a:tcPr>
                </a:tc>
                <a:tc>
                  <a:txBody>
                    <a:bodyPr/>
                    <a:lstStyle/>
                    <a:p>
                      <a:pPr algn="ctr"/>
                      <a:r>
                        <a:rPr lang="en-CA" sz="2000" dirty="0" smtClean="0">
                          <a:latin typeface="Times New Roman" panose="02020603050405020304" pitchFamily="18" charset="0"/>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sz="2000" dirty="0" smtClean="0">
                          <a:latin typeface="Consolas" panose="020B0609020204030204" pitchFamily="49" charset="0"/>
                          <a:cs typeface="Consolas" panose="020B0609020204030204" pitchFamily="49" charset="0"/>
                        </a:rPr>
                        <a:t>3</a:t>
                      </a:r>
                      <a:r>
                        <a:rPr lang="en-CA" sz="2000" baseline="0" dirty="0" smtClean="0">
                          <a:latin typeface="Consolas" panose="020B0609020204030204" pitchFamily="49" charset="0"/>
                          <a:cs typeface="Consolas" panose="020B0609020204030204" pitchFamily="49" charset="0"/>
                        </a:rPr>
                        <a:t> + 5</a:t>
                      </a:r>
                      <a:endParaRPr lang="en-CA" sz="2000"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sz="2000" dirty="0" smtClean="0">
                          <a:latin typeface="Consolas" panose="020B0609020204030204" pitchFamily="49" charset="0"/>
                          <a:cs typeface="Consolas" panose="020B0609020204030204" pitchFamily="49" charset="0"/>
                        </a:rPr>
                        <a:t>3.2 +</a:t>
                      </a:r>
                      <a:r>
                        <a:rPr lang="en-CA" sz="2000" baseline="0" dirty="0" smtClean="0">
                          <a:latin typeface="Consolas" panose="020B0609020204030204" pitchFamily="49" charset="0"/>
                          <a:cs typeface="Consolas" panose="020B0609020204030204" pitchFamily="49" charset="0"/>
                        </a:rPr>
                        <a:t> 7.3</a:t>
                      </a:r>
                      <a:endParaRPr lang="en-CA" sz="2000"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sz="2000" dirty="0" smtClean="0"/>
                        <a:t>Subtraction</a:t>
                      </a:r>
                      <a:endParaRPr lang="en-CA" sz="2000" dirty="0"/>
                    </a:p>
                  </a:txBody>
                  <a:tcPr/>
                </a:tc>
                <a:tc>
                  <a:txBody>
                    <a:bodyPr/>
                    <a:lstStyle/>
                    <a:p>
                      <a:pPr algn="ctr"/>
                      <a:r>
                        <a:rPr lang="en-CA" sz="2000" dirty="0" smtClean="0">
                          <a:latin typeface="Times New Roman" panose="02020603050405020304" pitchFamily="18" charset="0"/>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7 -</a:t>
                      </a:r>
                      <a:r>
                        <a:rPr lang="en-CA" sz="2000" baseline="0" dirty="0" smtClean="0">
                          <a:latin typeface="Consolas" panose="020B0609020204030204" pitchFamily="49" charset="0"/>
                          <a:cs typeface="Consolas" panose="020B0609020204030204" pitchFamily="49" charset="0"/>
                        </a:rPr>
                        <a:t> 6</a:t>
                      </a:r>
                      <a:endParaRPr lang="en-CA" sz="2000" dirty="0">
                        <a:latin typeface="Consolas" panose="020B0609020204030204" pitchFamily="49" charset="0"/>
                        <a:cs typeface="Consolas" panose="020B0609020204030204" pitchFamily="49"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9.5</a:t>
                      </a:r>
                      <a:r>
                        <a:rPr lang="en-CA" sz="2000" baseline="0" dirty="0" smtClean="0">
                          <a:latin typeface="Consolas" panose="020B0609020204030204" pitchFamily="49" charset="0"/>
                          <a:cs typeface="Consolas" panose="020B0609020204030204" pitchFamily="49" charset="0"/>
                        </a:rPr>
                        <a:t> - 4.1</a:t>
                      </a:r>
                      <a:endParaRPr lang="en-CA" sz="20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r>
                        <a:rPr lang="en-CA" sz="2000" dirty="0" smtClean="0"/>
                        <a:t>Multiplication</a:t>
                      </a:r>
                      <a:endParaRPr lang="en-CA" sz="2000" dirty="0"/>
                    </a:p>
                  </a:txBody>
                  <a:tcPr/>
                </a:tc>
                <a:tc>
                  <a:txBody>
                    <a:bodyPr/>
                    <a:lstStyle/>
                    <a:p>
                      <a:pPr algn="ctr"/>
                      <a:r>
                        <a:rPr lang="en-CA" sz="20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8*9</a:t>
                      </a:r>
                      <a:endParaRPr lang="en-CA" sz="2000" dirty="0">
                        <a:latin typeface="Consolas" panose="020B0609020204030204" pitchFamily="49" charset="0"/>
                        <a:cs typeface="Consolas" panose="020B0609020204030204" pitchFamily="49"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1.5</a:t>
                      </a:r>
                      <a:r>
                        <a:rPr lang="en-CA" sz="2000" baseline="0" dirty="0" smtClean="0">
                          <a:latin typeface="Consolas" panose="020B0609020204030204" pitchFamily="49" charset="0"/>
                          <a:cs typeface="Consolas" panose="020B0609020204030204" pitchFamily="49" charset="0"/>
                        </a:rPr>
                        <a:t>*2.7</a:t>
                      </a:r>
                      <a:endParaRPr lang="en-CA" sz="20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CA" sz="2000" dirty="0" smtClean="0"/>
                        <a:t>Division</a:t>
                      </a:r>
                      <a:endParaRPr lang="en-CA" sz="2000" dirty="0"/>
                    </a:p>
                  </a:txBody>
                  <a:tcPr/>
                </a:tc>
                <a:tc>
                  <a:txBody>
                    <a:bodyPr/>
                    <a:lstStyle/>
                    <a:p>
                      <a:pPr algn="ctr"/>
                      <a:r>
                        <a:rPr lang="en-CA" sz="20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1/2</a:t>
                      </a:r>
                      <a:endParaRPr lang="en-CA" sz="2000" dirty="0">
                        <a:latin typeface="Consolas" panose="020B0609020204030204" pitchFamily="49" charset="0"/>
                        <a:cs typeface="Consolas" panose="020B0609020204030204" pitchFamily="49"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4.5/9.6</a:t>
                      </a:r>
                      <a:endParaRPr lang="en-CA" sz="20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4"/>
                  </a:ext>
                </a:extLst>
              </a:tr>
              <a:tr h="370840">
                <a:tc>
                  <a:txBody>
                    <a:bodyPr/>
                    <a:lstStyle/>
                    <a:p>
                      <a:r>
                        <a:rPr lang="en-US" sz="2000" dirty="0" smtClean="0"/>
                        <a:t>Remainder</a:t>
                      </a:r>
                      <a:endParaRPr lang="en-CA" sz="2000" dirty="0"/>
                    </a:p>
                  </a:txBody>
                  <a:tcPr>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anose="02020603050405020304" pitchFamily="18" charset="0"/>
                          <a:cs typeface="Times New Roman" panose="02020603050405020304" pitchFamily="18" charset="0"/>
                        </a:rPr>
                        <a:t>n/a</a:t>
                      </a:r>
                      <a:endParaRPr lang="en-CA" sz="20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onsolas" panose="020B0609020204030204" pitchFamily="49" charset="0"/>
                          <a:cs typeface="Consolas" panose="020B0609020204030204" pitchFamily="49" charset="0"/>
                        </a:rPr>
                        <a:t>5%3</a:t>
                      </a:r>
                      <a:endParaRPr lang="en-CA" sz="2000"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onsolas" panose="020B0609020204030204" pitchFamily="49" charset="0"/>
                          <a:cs typeface="Consolas" panose="020B0609020204030204" pitchFamily="49" charset="0"/>
                        </a:rPr>
                        <a:t>-</a:t>
                      </a:r>
                      <a:endParaRPr lang="en-CA" sz="2000"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9569952"/>
                  </a:ext>
                </a:extLst>
              </a:tr>
            </a:tbl>
          </a:graphicData>
        </a:graphic>
      </p:graphicFrame>
      <p:sp>
        <p:nvSpPr>
          <p:cNvPr id="4" name="Rectangle 3"/>
          <p:cNvSpPr/>
          <p:nvPr/>
        </p:nvSpPr>
        <p:spPr>
          <a:xfrm>
            <a:off x="2411760" y="6023029"/>
            <a:ext cx="6124305" cy="646331"/>
          </a:xfrm>
          <a:prstGeom prst="rect">
            <a:avLst/>
          </a:prstGeom>
        </p:spPr>
        <p:txBody>
          <a:bodyPr wrap="none">
            <a:spAutoFit/>
          </a:bodyPr>
          <a:lstStyle/>
          <a:p>
            <a:r>
              <a:rPr lang="en-CA" dirty="0" smtClean="0">
                <a:solidFill>
                  <a:srgbClr val="0070C0"/>
                </a:solidFill>
                <a:latin typeface="Georgia" panose="02040502050405020303" pitchFamily="18" charset="0"/>
              </a:rPr>
              <a:t>Note: For clarity, it is usual to place spaces around </a:t>
            </a:r>
            <a:r>
              <a:rPr lang="en-CA" dirty="0" smtClean="0">
                <a:solidFill>
                  <a:srgbClr val="0070C0"/>
                </a:solidFill>
                <a:latin typeface="Consolas" panose="020B0609020204030204" pitchFamily="49" charset="0"/>
                <a:cs typeface="Consolas" panose="020B0609020204030204" pitchFamily="49" charset="0"/>
              </a:rPr>
              <a:t>+</a:t>
            </a:r>
            <a:r>
              <a:rPr lang="en-CA" dirty="0" smtClean="0">
                <a:solidFill>
                  <a:srgbClr val="0070C0"/>
                </a:solidFill>
                <a:latin typeface="Georgia" panose="02040502050405020303" pitchFamily="18" charset="0"/>
              </a:rPr>
              <a:t> and </a:t>
            </a:r>
            <a:r>
              <a:rPr lang="en-CA" dirty="0" smtClean="0">
                <a:solidFill>
                  <a:srgbClr val="0070C0"/>
                </a:solidFill>
                <a:latin typeface="Consolas" panose="020B0609020204030204" pitchFamily="49" charset="0"/>
                <a:cs typeface="Consolas" panose="020B0609020204030204" pitchFamily="49" charset="0"/>
              </a:rPr>
              <a:t>-</a:t>
            </a:r>
            <a:endParaRPr lang="en-CA" dirty="0" smtClean="0">
              <a:solidFill>
                <a:srgbClr val="0070C0"/>
              </a:solidFill>
              <a:latin typeface="Georgia" panose="02040502050405020303" pitchFamily="18" charset="0"/>
            </a:endParaRPr>
          </a:p>
          <a:p>
            <a:r>
              <a:rPr lang="en-CA" dirty="0" smtClean="0">
                <a:solidFill>
                  <a:srgbClr val="0070C0"/>
                </a:solidFill>
                <a:latin typeface="Georgia" panose="02040502050405020303" pitchFamily="18" charset="0"/>
              </a:rPr>
              <a:t>          but no spaces around </a:t>
            </a:r>
            <a:r>
              <a:rPr lang="en-CA" dirty="0" smtClean="0">
                <a:solidFill>
                  <a:srgbClr val="0070C0"/>
                </a:solidFill>
                <a:latin typeface="Consolas" panose="020B0609020204030204" pitchFamily="49" charset="0"/>
                <a:cs typeface="Consolas" panose="020B0609020204030204" pitchFamily="49" charset="0"/>
              </a:rPr>
              <a:t>*</a:t>
            </a:r>
            <a:r>
              <a:rPr lang="en-CA" dirty="0" smtClean="0">
                <a:solidFill>
                  <a:srgbClr val="0070C0"/>
                </a:solidFill>
                <a:latin typeface="Georgia" panose="02040502050405020303" pitchFamily="18" charset="0"/>
              </a:rPr>
              <a:t> </a:t>
            </a:r>
            <a:r>
              <a:rPr lang="en-CA" dirty="0" smtClean="0">
                <a:solidFill>
                  <a:srgbClr val="0070C0"/>
                </a:solidFill>
                <a:latin typeface="Consolas" panose="020B0609020204030204" pitchFamily="49" charset="0"/>
                <a:cs typeface="Consolas" panose="020B0609020204030204" pitchFamily="49" charset="0"/>
              </a:rPr>
              <a:t>/</a:t>
            </a:r>
            <a:r>
              <a:rPr lang="en-CA" dirty="0" smtClean="0">
                <a:solidFill>
                  <a:srgbClr val="0070C0"/>
                </a:solidFill>
                <a:latin typeface="Georgia" panose="02040502050405020303" pitchFamily="18" charset="0"/>
              </a:rPr>
              <a:t> or </a:t>
            </a:r>
            <a:r>
              <a:rPr lang="en-CA" dirty="0" smtClean="0">
                <a:solidFill>
                  <a:srgbClr val="0070C0"/>
                </a:solidFill>
                <a:latin typeface="Consolas" panose="020B0609020204030204" pitchFamily="49" charset="0"/>
                <a:cs typeface="Consolas" panose="020B0609020204030204" pitchFamily="49" charset="0"/>
              </a:rPr>
              <a:t>%</a:t>
            </a:r>
            <a:endParaRPr lang="en-CA" dirty="0">
              <a:solidFill>
                <a:srgbClr val="0070C0"/>
              </a:solidFill>
              <a:latin typeface="Georgia" panose="02040502050405020303" pitchFamily="18" charset="0"/>
            </a:endParaRPr>
          </a:p>
        </p:txBody>
      </p:sp>
      <p:sp>
        <p:nvSpPr>
          <p:cNvPr id="7" name="Rectangle 6"/>
          <p:cNvSpPr/>
          <p:nvPr/>
        </p:nvSpPr>
        <p:spPr>
          <a:xfrm>
            <a:off x="7361251" y="2510474"/>
            <a:ext cx="817853" cy="369332"/>
          </a:xfrm>
          <a:prstGeom prst="rect">
            <a:avLst/>
          </a:prstGeom>
        </p:spPr>
        <p:txBody>
          <a:bodyPr wrap="none">
            <a:spAutoFit/>
          </a:bodyPr>
          <a:lstStyle/>
          <a:p>
            <a:pPr algn="ctr"/>
            <a:r>
              <a:rPr lang="en-CA" dirty="0">
                <a:latin typeface="Consolas" panose="020B0609020204030204" pitchFamily="49" charset="0"/>
                <a:cs typeface="Consolas" panose="020B0609020204030204" pitchFamily="49" charset="0"/>
              </a:rPr>
              <a:t>3 </a:t>
            </a:r>
            <a:r>
              <a:rPr lang="en-CA" dirty="0">
                <a:solidFill>
                  <a:srgbClr val="C00000"/>
                </a:solidFill>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 5</a:t>
            </a:r>
          </a:p>
        </p:txBody>
      </p:sp>
      <p:sp>
        <p:nvSpPr>
          <p:cNvPr id="8" name="Rectangle 7"/>
          <p:cNvSpPr/>
          <p:nvPr/>
        </p:nvSpPr>
        <p:spPr>
          <a:xfrm>
            <a:off x="6439233" y="1988840"/>
            <a:ext cx="1800494" cy="369332"/>
          </a:xfrm>
          <a:prstGeom prst="rect">
            <a:avLst/>
          </a:prstGeom>
        </p:spPr>
        <p:txBody>
          <a:bodyPr wrap="none">
            <a:spAutoFit/>
          </a:bodyPr>
          <a:lstStyle/>
          <a:p>
            <a:pPr algn="ctr"/>
            <a:r>
              <a:rPr lang="en-CA" dirty="0" smtClean="0">
                <a:solidFill>
                  <a:srgbClr val="C00000"/>
                </a:solidFill>
                <a:latin typeface="Georgia" panose="02040502050405020303" pitchFamily="18" charset="0"/>
                <a:cs typeface="Consolas" panose="020B0609020204030204" pitchFamily="49" charset="0"/>
              </a:rPr>
              <a:t>binary operator</a:t>
            </a:r>
            <a:endParaRPr lang="en-CA" dirty="0">
              <a:solidFill>
                <a:srgbClr val="C00000"/>
              </a:solidFill>
              <a:latin typeface="Georgia" panose="02040502050405020303" pitchFamily="18" charset="0"/>
              <a:cs typeface="Consolas" panose="020B0609020204030204" pitchFamily="49" charset="0"/>
            </a:endParaRPr>
          </a:p>
        </p:txBody>
      </p:sp>
      <p:cxnSp>
        <p:nvCxnSpPr>
          <p:cNvPr id="10" name="Straight Arrow Connector 9"/>
          <p:cNvCxnSpPr/>
          <p:nvPr/>
        </p:nvCxnSpPr>
        <p:spPr>
          <a:xfrm>
            <a:off x="7555503" y="2358172"/>
            <a:ext cx="192902" cy="247382"/>
          </a:xfrm>
          <a:prstGeom prst="straightConnector1">
            <a:avLst/>
          </a:prstGeom>
          <a:ln w="28575">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10764" y="2942522"/>
            <a:ext cx="1133644" cy="369332"/>
          </a:xfrm>
          <a:prstGeom prst="rect">
            <a:avLst/>
          </a:prstGeom>
        </p:spPr>
        <p:txBody>
          <a:bodyPr wrap="none">
            <a:spAutoFit/>
          </a:bodyPr>
          <a:lstStyle/>
          <a:p>
            <a:pPr algn="ctr"/>
            <a:r>
              <a:rPr lang="en-CA" dirty="0" smtClean="0">
                <a:solidFill>
                  <a:srgbClr val="C00000"/>
                </a:solidFill>
                <a:latin typeface="Georgia" panose="02040502050405020303" pitchFamily="18" charset="0"/>
                <a:cs typeface="Consolas" panose="020B0609020204030204" pitchFamily="49" charset="0"/>
              </a:rPr>
              <a:t>operands</a:t>
            </a:r>
            <a:endParaRPr lang="en-CA" dirty="0">
              <a:solidFill>
                <a:srgbClr val="C00000"/>
              </a:solidFill>
              <a:latin typeface="Georgia" panose="02040502050405020303" pitchFamily="18" charset="0"/>
              <a:cs typeface="Consolas" panose="020B0609020204030204" pitchFamily="49" charset="0"/>
            </a:endParaRPr>
          </a:p>
        </p:txBody>
      </p:sp>
      <p:cxnSp>
        <p:nvCxnSpPr>
          <p:cNvPr id="12" name="Straight Arrow Connector 11"/>
          <p:cNvCxnSpPr/>
          <p:nvPr/>
        </p:nvCxnSpPr>
        <p:spPr>
          <a:xfrm flipV="1">
            <a:off x="7630182" y="2798506"/>
            <a:ext cx="338105" cy="247382"/>
          </a:xfrm>
          <a:prstGeom prst="straightConnector1">
            <a:avLst/>
          </a:prstGeom>
          <a:ln w="28575">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522845" y="2798506"/>
            <a:ext cx="163" cy="247382"/>
          </a:xfrm>
          <a:prstGeom prst="straightConnector1">
            <a:avLst/>
          </a:prstGeom>
          <a:ln w="28575">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7873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expression</a:t>
            </a:r>
            <a:endParaRPr lang="en-CA" dirty="0"/>
          </a:p>
        </p:txBody>
      </p:sp>
      <p:sp>
        <p:nvSpPr>
          <p:cNvPr id="3" name="Content Placeholder 2"/>
          <p:cNvSpPr>
            <a:spLocks noGrp="1"/>
          </p:cNvSpPr>
          <p:nvPr>
            <p:ph idx="1"/>
          </p:nvPr>
        </p:nvSpPr>
        <p:spPr/>
        <p:txBody>
          <a:bodyPr/>
          <a:lstStyle/>
          <a:p>
            <a:r>
              <a:rPr lang="en-US" dirty="0" smtClean="0"/>
              <a:t>An </a:t>
            </a:r>
            <a:r>
              <a:rPr lang="en-US" i="1" dirty="0" smtClean="0"/>
              <a:t>arithmetic expression</a:t>
            </a:r>
            <a:r>
              <a:rPr lang="en-US" dirty="0" smtClean="0"/>
              <a:t> is any combination of operands combined with arithmetic operators</a:t>
            </a:r>
          </a:p>
          <a:p>
            <a:pPr marL="0" indent="0" algn="ctr">
              <a:buNone/>
            </a:pPr>
            <a:r>
              <a:rPr lang="en-US" sz="1800" dirty="0" smtClean="0">
                <a:latin typeface="Consolas" panose="020B0609020204030204" pitchFamily="49" charset="0"/>
              </a:rPr>
              <a:t>7.5</a:t>
            </a:r>
          </a:p>
          <a:p>
            <a:pPr marL="0" indent="0" algn="ctr">
              <a:buNone/>
            </a:pPr>
            <a:r>
              <a:rPr lang="en-US" sz="1800" dirty="0" smtClean="0">
                <a:latin typeface="Consolas" panose="020B0609020204030204" pitchFamily="49" charset="0"/>
              </a:rPr>
              <a:t>x*x + 1</a:t>
            </a:r>
          </a:p>
          <a:p>
            <a:pPr marL="0" indent="0" algn="ctr">
              <a:buNone/>
            </a:pPr>
            <a:r>
              <a:rPr lang="en-US" sz="1800" dirty="0" smtClean="0">
                <a:latin typeface="Consolas" panose="020B0609020204030204" pitchFamily="49" charset="0"/>
              </a:rPr>
              <a:t>6.0*width*height</a:t>
            </a:r>
          </a:p>
          <a:p>
            <a:pPr marL="0" indent="0" algn="ctr">
              <a:buNone/>
            </a:pPr>
            <a:r>
              <a:rPr lang="en-US" sz="1800" dirty="0" smtClean="0">
                <a:latin typeface="Consolas" panose="020B0609020204030204" pitchFamily="49" charset="0"/>
              </a:rPr>
              <a:t>pi*radius*radius</a:t>
            </a:r>
          </a:p>
          <a:p>
            <a:pPr marL="0" indent="0" algn="ctr">
              <a:buNone/>
            </a:pPr>
            <a:r>
              <a:rPr lang="en-US" sz="1800" dirty="0" smtClean="0">
                <a:latin typeface="Consolas" panose="020B0609020204030204" pitchFamily="49" charset="0"/>
              </a:rPr>
              <a:t>n*(n + 1)/2.0</a:t>
            </a:r>
          </a:p>
          <a:p>
            <a:pPr marL="0" indent="0" algn="ctr">
              <a:buNone/>
            </a:pPr>
            <a:r>
              <a:rPr lang="en-US" sz="1800" dirty="0" smtClean="0">
                <a:latin typeface="Consolas" panose="020B0609020204030204" pitchFamily="49" charset="0"/>
              </a:rPr>
              <a:t>n*n*(n + 1)*(n + 1)/4.0;</a:t>
            </a:r>
            <a:endParaRPr lang="en-US" sz="1800" dirty="0">
              <a:latin typeface="Consolas" panose="020B0609020204030204" pitchFamily="49" charset="0"/>
            </a:endParaRPr>
          </a:p>
          <a:p>
            <a:pPr marL="0" indent="0">
              <a:buNone/>
            </a:pPr>
            <a:endParaRPr lang="en-US" dirty="0" smtClean="0"/>
          </a:p>
          <a:p>
            <a:r>
              <a:rPr lang="en-US" dirty="0" smtClean="0"/>
              <a:t>Arithmetic expressions can be:</a:t>
            </a:r>
          </a:p>
          <a:p>
            <a:pPr lvl="1"/>
            <a:r>
              <a:rPr lang="en-US" dirty="0" smtClean="0"/>
              <a:t>Printed</a:t>
            </a:r>
          </a:p>
          <a:p>
            <a:pPr lvl="1"/>
            <a:r>
              <a:rPr lang="en-US" dirty="0" smtClean="0"/>
              <a:t>Used to initialize local variables</a:t>
            </a:r>
          </a:p>
          <a:p>
            <a:pPr lvl="1"/>
            <a:r>
              <a:rPr lang="en-US" dirty="0" smtClean="0"/>
              <a:t>Assigned to local variables</a:t>
            </a:r>
            <a:endParaRPr lang="en-US" dirty="0"/>
          </a:p>
          <a:p>
            <a:endParaRPr lang="en-CA" dirty="0" smtClean="0"/>
          </a:p>
          <a:p>
            <a:pPr lvl="1"/>
            <a:endParaRPr lang="en-CA" dirty="0"/>
          </a:p>
          <a:p>
            <a:endParaRPr lang="en-CA" dirty="0"/>
          </a:p>
          <a:p>
            <a:endParaRPr lang="en-CA" dirty="0" smtClean="0"/>
          </a:p>
          <a:p>
            <a:endParaRPr lang="en-CA" dirty="0"/>
          </a:p>
          <a:p>
            <a:endParaRPr lang="en-CA" dirty="0" smtClean="0"/>
          </a:p>
          <a:p>
            <a:endParaRPr lang="en-CA" dirty="0"/>
          </a:p>
          <a:p>
            <a:endParaRPr lang="en-CA" dirty="0" smtClean="0"/>
          </a:p>
          <a:p>
            <a:pPr marL="0" indent="0">
              <a:buNone/>
            </a:pPr>
            <a:endParaRPr lang="en-CA" dirty="0" smtClean="0"/>
          </a:p>
        </p:txBody>
      </p:sp>
    </p:spTree>
    <p:custDataLst>
      <p:tags r:id="rId1"/>
    </p:custDataLst>
    <p:extLst>
      <p:ext uri="{BB962C8B-B14F-4D97-AF65-F5344CB8AC3E}">
        <p14:creationId xmlns:p14="http://schemas.microsoft.com/office/powerpoint/2010/main" val="3244601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operations</a:t>
            </a:r>
            <a:endParaRPr lang="en-CA" dirty="0"/>
          </a:p>
        </p:txBody>
      </p:sp>
      <p:sp>
        <p:nvSpPr>
          <p:cNvPr id="3" name="Content Placeholder 2"/>
          <p:cNvSpPr>
            <a:spLocks noGrp="1"/>
          </p:cNvSpPr>
          <p:nvPr>
            <p:ph idx="1"/>
          </p:nvPr>
        </p:nvSpPr>
        <p:spPr/>
        <p:txBody>
          <a:bodyPr/>
          <a:lstStyle/>
          <a:p>
            <a:r>
              <a:rPr lang="en-CA" dirty="0" smtClean="0"/>
              <a:t>Juxtaposition is never acceptable to represent multiplication</a:t>
            </a:r>
          </a:p>
          <a:p>
            <a:endParaRPr lang="en-CA" dirty="0"/>
          </a:p>
          <a:p>
            <a:pPr marL="0" indent="0">
              <a:buNone/>
            </a:pPr>
            <a:endParaRPr lang="en-CA" dirty="0" smtClean="0"/>
          </a:p>
          <a:p>
            <a:r>
              <a:rPr lang="en-CA" dirty="0" smtClean="0"/>
              <a:t>If you entered </a:t>
            </a:r>
            <a:r>
              <a:rPr lang="en-CA" dirty="0" smtClean="0">
                <a:latin typeface="Consolas" panose="020B0609020204030204" pitchFamily="49" charset="0"/>
                <a:cs typeface="Consolas" panose="020B0609020204030204" pitchFamily="49" charset="0"/>
              </a:rPr>
              <a:t>2xx - 3xy + 4yy</a:t>
            </a:r>
            <a:r>
              <a:rPr lang="en-CA" dirty="0" smtClean="0"/>
              <a:t>, this would result in the compiler signalling an error</a:t>
            </a:r>
          </a:p>
          <a:p>
            <a:pPr lvl="1"/>
            <a:r>
              <a:rPr lang="en-CA" dirty="0" smtClean="0">
                <a:latin typeface="Consolas" panose="020B0609020204030204" pitchFamily="49" charset="0"/>
                <a:cs typeface="Consolas" panose="020B0609020204030204" pitchFamily="49" charset="0"/>
              </a:rPr>
              <a:t>2xx</a:t>
            </a:r>
            <a:r>
              <a:rPr lang="en-CA" dirty="0" smtClean="0"/>
              <a:t> is neither a valid integer, floating-point number or identifier</a:t>
            </a:r>
          </a:p>
          <a:p>
            <a:endParaRPr lang="en-CA" dirty="0" smtClean="0"/>
          </a:p>
          <a:p>
            <a:r>
              <a:rPr lang="en-CA" dirty="0" smtClean="0"/>
              <a:t>There is no operator for exponentiation</a:t>
            </a:r>
          </a:p>
          <a:p>
            <a:pPr lvl="1"/>
            <a:r>
              <a:rPr lang="en-CA" dirty="0" smtClean="0"/>
              <a:t>Exponentiation requires a function call to a C++ library</a:t>
            </a:r>
          </a:p>
          <a:p>
            <a:pPr lvl="1"/>
            <a:r>
              <a:rPr lang="en-US" dirty="0" smtClean="0"/>
              <a:t>More on this later…</a:t>
            </a:r>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962777427"/>
              </p:ext>
            </p:extLst>
          </p:nvPr>
        </p:nvGraphicFramePr>
        <p:xfrm>
          <a:off x="1763688" y="1988840"/>
          <a:ext cx="1995630" cy="491232"/>
        </p:xfrm>
        <a:graphic>
          <a:graphicData uri="http://schemas.openxmlformats.org/presentationml/2006/ole">
            <mc:AlternateContent xmlns:mc="http://schemas.openxmlformats.org/markup-compatibility/2006">
              <mc:Choice xmlns:v="urn:schemas-microsoft-com:vml" Requires="v">
                <p:oleObj spid="_x0000_s2085" name="Equation" r:id="rId4" imgW="825480" imgH="203040" progId="Equation.DSMT4">
                  <p:embed/>
                </p:oleObj>
              </mc:Choice>
              <mc:Fallback>
                <p:oleObj name="Equation" r:id="rId4" imgW="825480" imgH="203040" progId="Equation.DSMT4">
                  <p:embed/>
                  <p:pic>
                    <p:nvPicPr>
                      <p:cNvPr id="0" name=""/>
                      <p:cNvPicPr/>
                      <p:nvPr/>
                    </p:nvPicPr>
                    <p:blipFill>
                      <a:blip r:embed="rId5"/>
                      <a:stretch>
                        <a:fillRect/>
                      </a:stretch>
                    </p:blipFill>
                    <p:spPr>
                      <a:xfrm>
                        <a:off x="1763688" y="1988840"/>
                        <a:ext cx="1995630" cy="491232"/>
                      </a:xfrm>
                      <a:prstGeom prst="rect">
                        <a:avLst/>
                      </a:prstGeom>
                    </p:spPr>
                  </p:pic>
                </p:oleObj>
              </mc:Fallback>
            </mc:AlternateContent>
          </a:graphicData>
        </a:graphic>
      </p:graphicFrame>
      <p:sp>
        <p:nvSpPr>
          <p:cNvPr id="5" name="TextBox 4"/>
          <p:cNvSpPr txBox="1"/>
          <p:nvPr/>
        </p:nvSpPr>
        <p:spPr>
          <a:xfrm>
            <a:off x="4355976" y="2060848"/>
            <a:ext cx="3962523" cy="369332"/>
          </a:xfrm>
          <a:prstGeom prst="rect">
            <a:avLst/>
          </a:prstGeom>
          <a:noFill/>
        </p:spPr>
        <p:txBody>
          <a:bodyPr wrap="square" rtlCol="0">
            <a:spAutoFit/>
          </a:bodyPr>
          <a:lstStyle/>
          <a:p>
            <a:r>
              <a:rPr lang="en-CA" dirty="0" smtClean="0">
                <a:latin typeface="Consolas" panose="020B0609020204030204" pitchFamily="49" charset="0"/>
                <a:cs typeface="Consolas" panose="020B0609020204030204" pitchFamily="49" charset="0"/>
              </a:rPr>
              <a:t>2.0*x*x – 3.0*x*y + 4.0*y*y</a:t>
            </a:r>
            <a:endParaRPr lang="en-CA" dirty="0">
              <a:latin typeface="Consolas" panose="020B0609020204030204" pitchFamily="49" charset="0"/>
              <a:cs typeface="Consolas" panose="020B0609020204030204" pitchFamily="49" charset="0"/>
            </a:endParaRPr>
          </a:p>
        </p:txBody>
      </p:sp>
      <p:cxnSp>
        <p:nvCxnSpPr>
          <p:cNvPr id="7" name="Straight Arrow Connector 6"/>
          <p:cNvCxnSpPr/>
          <p:nvPr/>
        </p:nvCxnSpPr>
        <p:spPr>
          <a:xfrm>
            <a:off x="3737400" y="2245514"/>
            <a:ext cx="64807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394775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a:t>
            </a:r>
            <a:endParaRPr lang="en-CA" dirty="0"/>
          </a:p>
        </p:txBody>
      </p:sp>
      <p:sp>
        <p:nvSpPr>
          <p:cNvPr id="3" name="Content Placeholder 2"/>
          <p:cNvSpPr>
            <a:spLocks noGrp="1"/>
          </p:cNvSpPr>
          <p:nvPr>
            <p:ph idx="1"/>
          </p:nvPr>
        </p:nvSpPr>
        <p:spPr/>
        <p:txBody>
          <a:bodyPr/>
          <a:lstStyle/>
          <a:p>
            <a:r>
              <a:rPr lang="en-CA" dirty="0" smtClean="0"/>
              <a:t>The compiler uses the same rules from secondary school:</a:t>
            </a:r>
          </a:p>
          <a:p>
            <a:pPr lvl="1"/>
            <a:r>
              <a:rPr lang="en-CA" dirty="0" smtClean="0"/>
              <a:t>Multiplication and division before addition and subtraction</a:t>
            </a:r>
          </a:p>
          <a:p>
            <a:pPr lvl="2"/>
            <a:r>
              <a:rPr lang="en-CA" dirty="0" smtClean="0"/>
              <a:t>In all cases, evaluations go from left to right</a:t>
            </a:r>
          </a:p>
          <a:p>
            <a:pPr marL="914400" lvl="2" indent="0">
              <a:buNone/>
            </a:pPr>
            <a:r>
              <a:rPr lang="en-US" dirty="0" smtClean="0"/>
              <a:t> 	 </a:t>
            </a:r>
            <a:r>
              <a:rPr lang="en-US" dirty="0" smtClean="0">
                <a:latin typeface="Consolas" panose="020B0609020204030204" pitchFamily="49" charset="0"/>
              </a:rPr>
              <a:t>x + y/2.0  +   z/a /b *c</a:t>
            </a:r>
          </a:p>
          <a:p>
            <a:pPr marL="914400" lvl="2" indent="0">
              <a:buNone/>
            </a:pPr>
            <a:r>
              <a:rPr lang="en-US" dirty="0"/>
              <a:t>	</a:t>
            </a:r>
            <a:r>
              <a:rPr lang="en-US" dirty="0" smtClean="0"/>
              <a:t>(</a:t>
            </a:r>
            <a:r>
              <a:rPr lang="en-US" dirty="0" smtClean="0">
                <a:latin typeface="Consolas" panose="020B0609020204030204" pitchFamily="49" charset="0"/>
              </a:rPr>
              <a:t>x </a:t>
            </a:r>
            <a:r>
              <a:rPr lang="en-US" dirty="0">
                <a:latin typeface="Consolas" panose="020B0609020204030204" pitchFamily="49" charset="0"/>
              </a:rPr>
              <a:t>+ </a:t>
            </a:r>
            <a:r>
              <a:rPr lang="en-US" dirty="0" smtClean="0">
                <a:latin typeface="Consolas" panose="020B0609020204030204" pitchFamily="49" charset="0"/>
              </a:rPr>
              <a:t>y/2.0) </a:t>
            </a:r>
            <a:r>
              <a:rPr lang="en-US" dirty="0">
                <a:latin typeface="Consolas" panose="020B0609020204030204" pitchFamily="49" charset="0"/>
              </a:rPr>
              <a:t>+ </a:t>
            </a:r>
            <a:r>
              <a:rPr lang="en-US" dirty="0" smtClean="0">
                <a:latin typeface="Consolas" panose="020B0609020204030204" pitchFamily="49" charset="0"/>
              </a:rPr>
              <a:t>((z/a)/b)*c</a:t>
            </a:r>
            <a:endParaRPr lang="en-US" dirty="0">
              <a:latin typeface="Consolas" panose="020B0609020204030204" pitchFamily="49" charset="0"/>
            </a:endParaRPr>
          </a:p>
          <a:p>
            <a:pPr marL="914400" lvl="2" indent="0">
              <a:buNone/>
            </a:pPr>
            <a:endParaRPr lang="en-CA" dirty="0" smtClean="0"/>
          </a:p>
          <a:p>
            <a:pPr lvl="1"/>
            <a:r>
              <a:rPr lang="en-US" dirty="0" smtClean="0"/>
              <a:t>Parentheses can be used either</a:t>
            </a:r>
          </a:p>
          <a:p>
            <a:pPr lvl="2"/>
            <a:r>
              <a:rPr lang="en-US" dirty="0" smtClean="0"/>
              <a:t>To enforce a different order of operations</a:t>
            </a:r>
          </a:p>
          <a:p>
            <a:pPr lvl="2"/>
            <a:r>
              <a:rPr lang="en-US" dirty="0" smtClean="0"/>
              <a:t>To clarify your intended order of operations</a:t>
            </a:r>
            <a:endParaRPr lang="en-CA" dirty="0" smtClean="0"/>
          </a:p>
        </p:txBody>
      </p:sp>
    </p:spTree>
    <p:custDataLst>
      <p:tags r:id="rId1"/>
    </p:custDataLst>
    <p:extLst>
      <p:ext uri="{BB962C8B-B14F-4D97-AF65-F5344CB8AC3E}">
        <p14:creationId xmlns:p14="http://schemas.microsoft.com/office/powerpoint/2010/main" val="2315131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a:t>
            </a:r>
            <a:endParaRPr lang="en-CA" dirty="0"/>
          </a:p>
        </p:txBody>
      </p:sp>
      <p:sp>
        <p:nvSpPr>
          <p:cNvPr id="3" name="Content Placeholder 2"/>
          <p:cNvSpPr>
            <a:spLocks noGrp="1"/>
          </p:cNvSpPr>
          <p:nvPr>
            <p:ph idx="1"/>
          </p:nvPr>
        </p:nvSpPr>
        <p:spPr>
          <a:xfrm>
            <a:off x="1403648" y="1600200"/>
            <a:ext cx="6804372" cy="4525963"/>
          </a:xfrm>
        </p:spPr>
        <p:txBody>
          <a:bodyPr>
            <a:noAutofit/>
          </a:bodyPr>
          <a:lstStyle/>
          <a:p>
            <a:pPr marL="57150"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57150" indent="0">
              <a:buNone/>
            </a:pPr>
            <a:endParaRPr lang="en-US" sz="1400" dirty="0" smtClean="0">
              <a:latin typeface="Consolas" panose="020B0609020204030204" pitchFamily="49" charset="0"/>
            </a:endParaRPr>
          </a:p>
          <a:p>
            <a:pPr marL="57150" indent="0">
              <a:buNone/>
            </a:pPr>
            <a:r>
              <a:rPr lang="en-US" sz="1400" dirty="0" smtClean="0">
                <a:solidFill>
                  <a:srgbClr val="0070C0"/>
                </a:solidFill>
                <a:latin typeface="Consolas" panose="020B0609020204030204" pitchFamily="49" charset="0"/>
              </a:rPr>
              <a:t>// Function declarations</a:t>
            </a:r>
          </a:p>
          <a:p>
            <a:pPr marL="57150"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57150" indent="0">
              <a:buNone/>
            </a:pPr>
            <a:endParaRPr lang="en-US" sz="1400" dirty="0">
              <a:latin typeface="Consolas" panose="020B0609020204030204" pitchFamily="49" charset="0"/>
            </a:endParaRPr>
          </a:p>
          <a:p>
            <a:pPr marL="57150" indent="0">
              <a:buNone/>
            </a:pPr>
            <a:r>
              <a:rPr lang="en-US" sz="1400" dirty="0" smtClean="0">
                <a:solidFill>
                  <a:srgbClr val="0070C0"/>
                </a:solidFill>
                <a:latin typeface="Consolas" panose="020B0609020204030204" pitchFamily="49" charset="0"/>
              </a:rPr>
              <a:t>// Function definitions</a:t>
            </a:r>
          </a:p>
          <a:p>
            <a:pPr marL="57150"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0"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::cout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1 + 2 + 3 + 4 * 5 * 6 + 7 + 8 + 9) </a:t>
            </a:r>
            <a:r>
              <a:rPr lang="en-US" sz="1400" dirty="0" smtClean="0">
                <a:latin typeface="Consolas" panose="020B0609020204030204" pitchFamily="49" charset="0"/>
                <a:cs typeface="Consolas" panose="020B0609020204030204" pitchFamily="49" charset="0"/>
              </a:rPr>
              <a:t>&lt;&lt;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::cout &lt;&lt; (</a:t>
            </a:r>
            <a:r>
              <a:rPr lang="en-CA" sz="1400" dirty="0" smtClean="0">
                <a:latin typeface="Consolas" panose="020B0609020204030204" pitchFamily="49" charset="0"/>
                <a:cs typeface="Consolas" panose="020B0609020204030204" pitchFamily="49" charset="0"/>
              </a:rPr>
              <a:t>1 * 2 * 3 + 4 * 5 * 6 + 7 + 8 + 9)</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::cout &lt;&lt; </a:t>
            </a:r>
            <a:r>
              <a:rPr lang="en-CA" sz="1400" dirty="0" smtClean="0">
                <a:latin typeface="Consolas" panose="020B0609020204030204" pitchFamily="49" charset="0"/>
                <a:cs typeface="Consolas" panose="020B0609020204030204" pitchFamily="49" charset="0"/>
              </a:rPr>
              <a:t>(1 * 2 * 3 * 4 * 5 + 6 + 7 + 8 + 9)</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::cout &lt;&lt; (</a:t>
            </a:r>
            <a:r>
              <a:rPr lang="en-CA" sz="1400" dirty="0" smtClean="0">
                <a:latin typeface="Consolas" panose="020B0609020204030204" pitchFamily="49" charset="0"/>
                <a:cs typeface="Consolas" panose="020B0609020204030204" pitchFamily="49" charset="0"/>
              </a:rPr>
              <a:t>1 * 2 * 3 * 4 * 5 - 6 * 7 + 8 * 9)</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0" indent="0">
              <a:buNone/>
            </a:pPr>
            <a:endParaRPr lang="en-US" sz="1400" dirty="0">
              <a:latin typeface="Consolas" panose="020B0609020204030204" pitchFamily="49" charset="0"/>
              <a:cs typeface="Consolas" panose="020B0609020204030204" pitchFamily="49" charset="0"/>
            </a:endParaRPr>
          </a:p>
          <a:p>
            <a:pPr marL="0" indent="0">
              <a:buNone/>
            </a:pPr>
            <a:r>
              <a:rPr lang="en-US" sz="1400" dirty="0" smtClean="0">
                <a:latin typeface="Consolas" panose="020B0609020204030204" pitchFamily="49" charset="0"/>
                <a:cs typeface="Consolas" panose="020B0609020204030204" pitchFamily="49" charset="0"/>
              </a:rPr>
              <a:t>    return 0;</a:t>
            </a:r>
          </a:p>
          <a:p>
            <a:pPr marL="0" indent="0">
              <a:buNone/>
            </a:pPr>
            <a:r>
              <a:rPr lang="en-US"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a:p>
            <a:pPr marL="0"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52153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a:t>
            </a:r>
            <a:endParaRPr lang="en-CA" dirty="0"/>
          </a:p>
        </p:txBody>
      </p:sp>
      <p:sp>
        <p:nvSpPr>
          <p:cNvPr id="3" name="Content Placeholder 2"/>
          <p:cNvSpPr>
            <a:spLocks noGrp="1"/>
          </p:cNvSpPr>
          <p:nvPr>
            <p:ph idx="1"/>
          </p:nvPr>
        </p:nvSpPr>
        <p:spPr/>
        <p:txBody>
          <a:bodyPr/>
          <a:lstStyle/>
          <a:p>
            <a:pPr algn="l"/>
            <a:r>
              <a:rPr lang="en-CA" dirty="0" smtClean="0"/>
              <a:t>It is paramount to remember that parentheses can be used either to emphasize or enforce the order in which operations are performed</a:t>
            </a:r>
          </a:p>
          <a:p>
            <a:endParaRPr lang="en-CA" dirty="0"/>
          </a:p>
          <a:p>
            <a:r>
              <a:rPr lang="en-CA" dirty="0" smtClean="0"/>
              <a:t>Common mistakes include: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k/m*n</a:t>
            </a:r>
            <a:r>
              <a:rPr lang="en-CA" sz="1800" dirty="0" smtClean="0"/>
              <a:t>     when they mean       </a:t>
            </a:r>
            <a:r>
              <a:rPr lang="en-CA" sz="1800" dirty="0" smtClean="0">
                <a:latin typeface="Consolas" panose="020B0609020204030204" pitchFamily="49" charset="0"/>
                <a:cs typeface="Consolas" panose="020B0609020204030204" pitchFamily="49" charset="0"/>
              </a:rPr>
              <a:t>k/(m*n)</a:t>
            </a:r>
            <a:r>
              <a:rPr lang="en-CA" sz="1800" dirty="0" smtClean="0"/>
              <a:t> or </a:t>
            </a:r>
            <a:r>
              <a:rPr lang="en-CA" sz="1800" dirty="0" smtClean="0">
                <a:latin typeface="Consolas" panose="020B0609020204030204" pitchFamily="49" charset="0"/>
                <a:cs typeface="Consolas" panose="020B0609020204030204" pitchFamily="49" charset="0"/>
              </a:rPr>
              <a:t>k/m/n</a:t>
            </a:r>
            <a:endParaRPr lang="en-CA" sz="1800" dirty="0">
              <a:latin typeface="Consolas" panose="020B0609020204030204" pitchFamily="49" charset="0"/>
              <a:cs typeface="Consolas" panose="020B0609020204030204" pitchFamily="49" charset="0"/>
            </a:endParaRPr>
          </a:p>
          <a:p>
            <a:pPr marL="0" indent="0">
              <a:buNone/>
            </a:pPr>
            <a:r>
              <a:rPr lang="en-CA" sz="1800" dirty="0" smtClean="0">
                <a:latin typeface="Consolas" panose="020B0609020204030204" pitchFamily="49" charset="0"/>
                <a:cs typeface="Consolas" panose="020B0609020204030204" pitchFamily="49" charset="0"/>
              </a:rPr>
              <a:t>	k/</a:t>
            </a:r>
            <a:r>
              <a:rPr lang="en-CA" sz="1800" dirty="0" err="1" smtClean="0">
                <a:latin typeface="Consolas" panose="020B0609020204030204" pitchFamily="49" charset="0"/>
                <a:cs typeface="Consolas" panose="020B0609020204030204" pitchFamily="49" charset="0"/>
              </a:rPr>
              <a:t>m+n</a:t>
            </a:r>
            <a:r>
              <a:rPr lang="en-CA" sz="1800" dirty="0" smtClean="0"/>
              <a:t>     </a:t>
            </a:r>
            <a:r>
              <a:rPr lang="en-CA" sz="1800" dirty="0"/>
              <a:t>when they mean       </a:t>
            </a:r>
            <a:r>
              <a:rPr lang="en-CA" sz="1800" dirty="0" smtClean="0">
                <a:latin typeface="Consolas" panose="020B0609020204030204" pitchFamily="49" charset="0"/>
                <a:cs typeface="Consolas" panose="020B0609020204030204" pitchFamily="49" charset="0"/>
              </a:rPr>
              <a:t>k/(m + n)</a:t>
            </a:r>
          </a:p>
          <a:p>
            <a:pPr marL="0" indent="0">
              <a:buNone/>
            </a:pPr>
            <a:r>
              <a:rPr lang="en-CA" sz="1800" dirty="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k+m</a:t>
            </a:r>
            <a:r>
              <a:rPr lang="en-CA" sz="1800" dirty="0" smtClean="0">
                <a:latin typeface="Consolas" panose="020B0609020204030204" pitchFamily="49" charset="0"/>
                <a:cs typeface="Consolas" panose="020B0609020204030204" pitchFamily="49" charset="0"/>
              </a:rPr>
              <a:t>/n</a:t>
            </a:r>
            <a:r>
              <a:rPr lang="en-CA" sz="1800" dirty="0" smtClean="0"/>
              <a:t>     </a:t>
            </a:r>
            <a:r>
              <a:rPr lang="en-CA" sz="1800" dirty="0"/>
              <a:t>when they mean       </a:t>
            </a:r>
            <a:r>
              <a:rPr lang="en-CA" sz="1800" dirty="0" smtClean="0">
                <a:latin typeface="Consolas" panose="020B0609020204030204" pitchFamily="49" charset="0"/>
                <a:cs typeface="Consolas" panose="020B0609020204030204" pitchFamily="49" charset="0"/>
              </a:rPr>
              <a:t>(k </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m)/n</a:t>
            </a:r>
          </a:p>
          <a:p>
            <a:pPr marL="0" indent="0">
              <a:buNone/>
            </a:pPr>
            <a:endParaRPr lang="en-US" sz="1800" dirty="0">
              <a:latin typeface="Consolas" panose="020B0609020204030204" pitchFamily="49" charset="0"/>
            </a:endParaRPr>
          </a:p>
          <a:p>
            <a:r>
              <a:rPr lang="en-CA" sz="1800" dirty="0" smtClean="0"/>
              <a:t>In two cases, spacing would help you see what is going on:</a:t>
            </a:r>
            <a:endParaRPr lang="en-CA" sz="1800" dirty="0"/>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k/</a:t>
            </a:r>
            <a:r>
              <a:rPr lang="en-CA" sz="1800" dirty="0" err="1" smtClean="0">
                <a:latin typeface="Consolas" panose="020B0609020204030204" pitchFamily="49" charset="0"/>
                <a:cs typeface="Consolas" panose="020B0609020204030204" pitchFamily="49" charset="0"/>
              </a:rPr>
              <a:t>m+n</a:t>
            </a:r>
            <a:r>
              <a:rPr lang="en-CA" sz="1800" dirty="0" smtClean="0">
                <a:latin typeface="Consolas" panose="020B0609020204030204" pitchFamily="49" charset="0"/>
                <a:cs typeface="Consolas" panose="020B0609020204030204" pitchFamily="49" charset="0"/>
              </a:rPr>
              <a:t>		k/m + n</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k+m</a:t>
            </a:r>
            <a:r>
              <a:rPr lang="en-CA" sz="1800" dirty="0" smtClean="0">
                <a:latin typeface="Consolas" panose="020B0609020204030204" pitchFamily="49" charset="0"/>
                <a:cs typeface="Consolas" panose="020B0609020204030204" pitchFamily="49" charset="0"/>
              </a:rPr>
              <a:t>/n		  k + m/n</a:t>
            </a:r>
            <a:endParaRPr lang="en-CA" sz="1800" dirty="0"/>
          </a:p>
          <a:p>
            <a:pPr marL="0" indent="0">
              <a:buNone/>
            </a:pPr>
            <a:endParaRPr lang="en-CA" sz="1800" dirty="0" smtClean="0"/>
          </a:p>
        </p:txBody>
      </p:sp>
    </p:spTree>
    <p:custDataLst>
      <p:tags r:id="rId1"/>
    </p:custDataLst>
    <p:extLst>
      <p:ext uri="{BB962C8B-B14F-4D97-AF65-F5344CB8AC3E}">
        <p14:creationId xmlns:p14="http://schemas.microsoft.com/office/powerpoint/2010/main" val="2288524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2"/>
</p:tagLst>
</file>

<file path=ppt/tags/tag10.xml><?xml version="1.0" encoding="utf-8"?>
<p:tagLst xmlns:a="http://schemas.openxmlformats.org/drawingml/2006/main" xmlns:r="http://schemas.openxmlformats.org/officeDocument/2006/relationships" xmlns:p="http://schemas.openxmlformats.org/presentationml/2006/main">
  <p:tag name="TIMING" val="|24.1|24.1"/>
</p:tagLst>
</file>

<file path=ppt/tags/tag11.xml><?xml version="1.0" encoding="utf-8"?>
<p:tagLst xmlns:a="http://schemas.openxmlformats.org/drawingml/2006/main" xmlns:r="http://schemas.openxmlformats.org/officeDocument/2006/relationships" xmlns:p="http://schemas.openxmlformats.org/presentationml/2006/main">
  <p:tag name="TIMING" val="|4.7|5.1|0.3|0.3|1|7.8|0.2|0.2|2|26.3"/>
</p:tagLst>
</file>

<file path=ppt/tags/tag12.xml><?xml version="1.0" encoding="utf-8"?>
<p:tagLst xmlns:a="http://schemas.openxmlformats.org/drawingml/2006/main" xmlns:r="http://schemas.openxmlformats.org/officeDocument/2006/relationships" xmlns:p="http://schemas.openxmlformats.org/presentationml/2006/main">
  <p:tag name="TIMING" val="|12.7|4.4|15.4|11.1|5.1"/>
</p:tagLst>
</file>

<file path=ppt/tags/tag13.xml><?xml version="1.0" encoding="utf-8"?>
<p:tagLst xmlns:a="http://schemas.openxmlformats.org/drawingml/2006/main" xmlns:r="http://schemas.openxmlformats.org/officeDocument/2006/relationships" xmlns:p="http://schemas.openxmlformats.org/presentationml/2006/main">
  <p:tag name="TIMING" val="|25.5|12|8.6|7.4|12"/>
</p:tagLst>
</file>

<file path=ppt/tags/tag14.xml><?xml version="1.0" encoding="utf-8"?>
<p:tagLst xmlns:a="http://schemas.openxmlformats.org/drawingml/2006/main" xmlns:r="http://schemas.openxmlformats.org/officeDocument/2006/relationships" xmlns:p="http://schemas.openxmlformats.org/presentationml/2006/main">
  <p:tag name="TIMING" val="|10.8|2.4|13.4|2.3|5.5|3.1|3"/>
</p:tagLst>
</file>

<file path=ppt/tags/tag15.xml><?xml version="1.0" encoding="utf-8"?>
<p:tagLst xmlns:a="http://schemas.openxmlformats.org/drawingml/2006/main" xmlns:r="http://schemas.openxmlformats.org/officeDocument/2006/relationships" xmlns:p="http://schemas.openxmlformats.org/presentationml/2006/main">
  <p:tag name="TIMING" val="|6.7|1|4.5|6.5"/>
</p:tagLst>
</file>

<file path=ppt/tags/tag16.xml><?xml version="1.0" encoding="utf-8"?>
<p:tagLst xmlns:a="http://schemas.openxmlformats.org/drawingml/2006/main" xmlns:r="http://schemas.openxmlformats.org/officeDocument/2006/relationships" xmlns:p="http://schemas.openxmlformats.org/presentationml/2006/main">
  <p:tag name="TIMING" val="|8.8|20.6"/>
</p:tagLst>
</file>

<file path=ppt/tags/tag17.xml><?xml version="1.0" encoding="utf-8"?>
<p:tagLst xmlns:a="http://schemas.openxmlformats.org/drawingml/2006/main" xmlns:r="http://schemas.openxmlformats.org/officeDocument/2006/relationships" xmlns:p="http://schemas.openxmlformats.org/presentationml/2006/main">
  <p:tag name="TIMING" val="|13.9|17|5.8|5.5|6.9"/>
</p:tagLst>
</file>

<file path=ppt/tags/tag18.xml><?xml version="1.0" encoding="utf-8"?>
<p:tagLst xmlns:a="http://schemas.openxmlformats.org/drawingml/2006/main" xmlns:r="http://schemas.openxmlformats.org/officeDocument/2006/relationships" xmlns:p="http://schemas.openxmlformats.org/presentationml/2006/main">
  <p:tag name="TIMING" val="|8.3|4.8|6.7|6.6|23.7"/>
</p:tagLst>
</file>

<file path=ppt/tags/tag19.xml><?xml version="1.0" encoding="utf-8"?>
<p:tagLst xmlns:a="http://schemas.openxmlformats.org/drawingml/2006/main" xmlns:r="http://schemas.openxmlformats.org/officeDocument/2006/relationships" xmlns:p="http://schemas.openxmlformats.org/presentationml/2006/main">
  <p:tag name="TIMING" val="|6.4|28.8|14.7"/>
</p:tagLst>
</file>

<file path=ppt/tags/tag2.xml><?xml version="1.0" encoding="utf-8"?>
<p:tagLst xmlns:a="http://schemas.openxmlformats.org/drawingml/2006/main" xmlns:r="http://schemas.openxmlformats.org/officeDocument/2006/relationships" xmlns:p="http://schemas.openxmlformats.org/presentationml/2006/main">
  <p:tag name="TIMING" val="|4.9|3.5|5|7.9|7"/>
</p:tagLst>
</file>

<file path=ppt/tags/tag20.xml><?xml version="1.0" encoding="utf-8"?>
<p:tagLst xmlns:a="http://schemas.openxmlformats.org/drawingml/2006/main" xmlns:r="http://schemas.openxmlformats.org/officeDocument/2006/relationships" xmlns:p="http://schemas.openxmlformats.org/presentationml/2006/main">
  <p:tag name="TIMING" val="|22.5|39.3|3.7"/>
</p:tagLst>
</file>

<file path=ppt/tags/tag21.xml><?xml version="1.0" encoding="utf-8"?>
<p:tagLst xmlns:a="http://schemas.openxmlformats.org/drawingml/2006/main" xmlns:r="http://schemas.openxmlformats.org/officeDocument/2006/relationships" xmlns:p="http://schemas.openxmlformats.org/presentationml/2006/main">
  <p:tag name="TIMING" val="|28.3|14.8|30.4"/>
</p:tagLst>
</file>

<file path=ppt/tags/tag22.xml><?xml version="1.0" encoding="utf-8"?>
<p:tagLst xmlns:a="http://schemas.openxmlformats.org/drawingml/2006/main" xmlns:r="http://schemas.openxmlformats.org/officeDocument/2006/relationships" xmlns:p="http://schemas.openxmlformats.org/presentationml/2006/main">
  <p:tag name="TIMING" val="|12.4"/>
</p:tagLst>
</file>

<file path=ppt/tags/tag3.xml><?xml version="1.0" encoding="utf-8"?>
<p:tagLst xmlns:a="http://schemas.openxmlformats.org/drawingml/2006/main" xmlns:r="http://schemas.openxmlformats.org/officeDocument/2006/relationships" xmlns:p="http://schemas.openxmlformats.org/presentationml/2006/main">
  <p:tag name="TIMING" val="|1.8"/>
</p:tagLst>
</file>

<file path=ppt/tags/tag4.xml><?xml version="1.0" encoding="utf-8"?>
<p:tagLst xmlns:a="http://schemas.openxmlformats.org/drawingml/2006/main" xmlns:r="http://schemas.openxmlformats.org/officeDocument/2006/relationships" xmlns:p="http://schemas.openxmlformats.org/presentationml/2006/main">
  <p:tag name="TIMING" val="|9.9|24.4|18"/>
</p:tagLst>
</file>

<file path=ppt/tags/tag5.xml><?xml version="1.0" encoding="utf-8"?>
<p:tagLst xmlns:a="http://schemas.openxmlformats.org/drawingml/2006/main" xmlns:r="http://schemas.openxmlformats.org/officeDocument/2006/relationships" xmlns:p="http://schemas.openxmlformats.org/presentationml/2006/main">
  <p:tag name="TIMING" val="|12.7|5.3|36.4"/>
</p:tagLst>
</file>

<file path=ppt/tags/tag6.xml><?xml version="1.0" encoding="utf-8"?>
<p:tagLst xmlns:a="http://schemas.openxmlformats.org/drawingml/2006/main" xmlns:r="http://schemas.openxmlformats.org/officeDocument/2006/relationships" xmlns:p="http://schemas.openxmlformats.org/presentationml/2006/main">
  <p:tag name="TIMING" val="|19.7|4.5|29.2|22.6|17.4"/>
</p:tagLst>
</file>

<file path=ppt/tags/tag7.xml><?xml version="1.0" encoding="utf-8"?>
<p:tagLst xmlns:a="http://schemas.openxmlformats.org/drawingml/2006/main" xmlns:r="http://schemas.openxmlformats.org/officeDocument/2006/relationships" xmlns:p="http://schemas.openxmlformats.org/presentationml/2006/main">
  <p:tag name="TIMING" val="|17.1|29.7|3.4|5.9|0.3|0.3|1.5|2.2"/>
</p:tagLst>
</file>

<file path=ppt/tags/tag8.xml><?xml version="1.0" encoding="utf-8"?>
<p:tagLst xmlns:a="http://schemas.openxmlformats.org/drawingml/2006/main" xmlns:r="http://schemas.openxmlformats.org/officeDocument/2006/relationships" xmlns:p="http://schemas.openxmlformats.org/presentationml/2006/main">
  <p:tag name="TIMING" val="|15.7|9.1|22.2|10.2|3.3|4.9|0.2|0.3|1.4"/>
</p:tagLst>
</file>

<file path=ppt/tags/tag9.xml><?xml version="1.0" encoding="utf-8"?>
<p:tagLst xmlns:a="http://schemas.openxmlformats.org/drawingml/2006/main" xmlns:r="http://schemas.openxmlformats.org/officeDocument/2006/relationships" xmlns:p="http://schemas.openxmlformats.org/presentationml/2006/main">
  <p:tag name="TIMING" val="|11.4|2.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65506</TotalTime>
  <Words>2645</Words>
  <Application>Microsoft Office PowerPoint</Application>
  <PresentationFormat>On-screen Show (4:3)</PresentationFormat>
  <Paragraphs>397</Paragraphs>
  <Slides>31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ＭＳ Ｐゴシック</vt:lpstr>
      <vt:lpstr>Arial</vt:lpstr>
      <vt:lpstr>Calibri</vt:lpstr>
      <vt:lpstr>Consolas</vt:lpstr>
      <vt:lpstr>Constantia</vt:lpstr>
      <vt:lpstr>Georgia</vt:lpstr>
      <vt:lpstr>Times New Roman</vt:lpstr>
      <vt:lpstr>Custom Design</vt:lpstr>
      <vt:lpstr>Equation</vt:lpstr>
      <vt:lpstr>Arithmetic operators</vt:lpstr>
      <vt:lpstr>Outline</vt:lpstr>
      <vt:lpstr>Arithmetic operations</vt:lpstr>
      <vt:lpstr>Arithmetic operations</vt:lpstr>
      <vt:lpstr>Arithmetic expression</vt:lpstr>
      <vt:lpstr>Arithmetic operations</vt:lpstr>
      <vt:lpstr>Order of operations</vt:lpstr>
      <vt:lpstr>Order of operations</vt:lpstr>
      <vt:lpstr>Order of operations</vt:lpstr>
      <vt:lpstr>Initialization</vt:lpstr>
      <vt:lpstr>Assignment</vt:lpstr>
      <vt:lpstr>Assignment</vt:lpstr>
      <vt:lpstr>Assignment</vt:lpstr>
      <vt:lpstr>Assignment</vt:lpstr>
      <vt:lpstr>Assignment</vt:lpstr>
      <vt:lpstr>Integer division</vt:lpstr>
      <vt:lpstr>Order of operations</vt:lpstr>
      <vt:lpstr>Integer remainder</vt:lpstr>
      <vt:lpstr>Integer remainder</vt:lpstr>
      <vt:lpstr>Integer remainder</vt:lpstr>
      <vt:lpstr>Spacing around operators</vt:lpstr>
      <vt:lpstr>Standard conversions</vt:lpstr>
      <vt:lpstr>Order of operations and conversions</vt:lpstr>
      <vt:lpstr>Unary operators</vt:lpstr>
      <vt:lpstr>Standard conversions</vt:lpstr>
      <vt:lpstr>Arithmetic  expression</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1315</cp:revision>
  <dcterms:created xsi:type="dcterms:W3CDTF">2009-09-11T23:00:44Z</dcterms:created>
  <dcterms:modified xsi:type="dcterms:W3CDTF">2024-09-10T18:09:16Z</dcterms:modified>
</cp:coreProperties>
</file>